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954" r:id="rId4"/>
    <p:sldMasterId id="2147484013" r:id="rId5"/>
    <p:sldMasterId id="2147484025" r:id="rId6"/>
    <p:sldMasterId id="2147484027" r:id="rId7"/>
  </p:sldMasterIdLst>
  <p:notesMasterIdLst>
    <p:notesMasterId r:id="rId57"/>
  </p:notesMasterIdLst>
  <p:handoutMasterIdLst>
    <p:handoutMasterId r:id="rId58"/>
  </p:handoutMasterIdLst>
  <p:sldIdLst>
    <p:sldId id="261" r:id="rId8"/>
    <p:sldId id="308" r:id="rId9"/>
    <p:sldId id="273" r:id="rId10"/>
    <p:sldId id="314" r:id="rId11"/>
    <p:sldId id="280" r:id="rId12"/>
    <p:sldId id="300" r:id="rId13"/>
    <p:sldId id="306" r:id="rId14"/>
    <p:sldId id="327" r:id="rId15"/>
    <p:sldId id="315" r:id="rId16"/>
    <p:sldId id="322" r:id="rId17"/>
    <p:sldId id="323" r:id="rId18"/>
    <p:sldId id="326" r:id="rId19"/>
    <p:sldId id="316" r:id="rId20"/>
    <p:sldId id="317" r:id="rId21"/>
    <p:sldId id="318" r:id="rId22"/>
    <p:sldId id="324" r:id="rId23"/>
    <p:sldId id="328" r:id="rId24"/>
    <p:sldId id="330" r:id="rId25"/>
    <p:sldId id="331" r:id="rId26"/>
    <p:sldId id="319" r:id="rId27"/>
    <p:sldId id="320" r:id="rId28"/>
    <p:sldId id="505" r:id="rId29"/>
    <p:sldId id="263" r:id="rId30"/>
    <p:sldId id="425" r:id="rId31"/>
    <p:sldId id="426" r:id="rId32"/>
    <p:sldId id="408" r:id="rId33"/>
    <p:sldId id="499" r:id="rId34"/>
    <p:sldId id="427" r:id="rId35"/>
    <p:sldId id="428" r:id="rId36"/>
    <p:sldId id="443" r:id="rId37"/>
    <p:sldId id="445" r:id="rId38"/>
    <p:sldId id="447" r:id="rId39"/>
    <p:sldId id="446" r:id="rId40"/>
    <p:sldId id="354" r:id="rId41"/>
    <p:sldId id="448" r:id="rId42"/>
    <p:sldId id="338" r:id="rId43"/>
    <p:sldId id="453" r:id="rId44"/>
    <p:sldId id="452" r:id="rId45"/>
    <p:sldId id="454" r:id="rId46"/>
    <p:sldId id="431" r:id="rId47"/>
    <p:sldId id="432" r:id="rId48"/>
    <p:sldId id="468" r:id="rId49"/>
    <p:sldId id="472" r:id="rId50"/>
    <p:sldId id="470" r:id="rId51"/>
    <p:sldId id="476" r:id="rId52"/>
    <p:sldId id="478" r:id="rId53"/>
    <p:sldId id="473" r:id="rId54"/>
    <p:sldId id="475" r:id="rId55"/>
    <p:sldId id="504" r:id="rId5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87175F"/>
    <a:srgbClr val="EEC621"/>
    <a:srgbClr val="E58C09"/>
    <a:srgbClr val="43467B"/>
    <a:srgbClr val="AEA422"/>
    <a:srgbClr val="F69E1D"/>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3385" autoAdjust="0"/>
    <p:restoredTop sz="86395" autoAdjust="0"/>
  </p:normalViewPr>
  <p:slideViewPr>
    <p:cSldViewPr>
      <p:cViewPr varScale="1">
        <p:scale>
          <a:sx n="80" d="100"/>
          <a:sy n="80" d="100"/>
        </p:scale>
        <p:origin x="224" y="824"/>
      </p:cViewPr>
      <p:guideLst/>
    </p:cSldViewPr>
  </p:slideViewPr>
  <p:outlineViewPr>
    <p:cViewPr>
      <p:scale>
        <a:sx n="33" d="100"/>
        <a:sy n="33" d="100"/>
      </p:scale>
      <p:origin x="0" y="-47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39AEA-1802-4F90-BF26-EEEF0F85225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196D38E-AB61-4751-9FD3-4DD40DAF63A1}">
      <dgm:prSet phldrT="[Text]"/>
      <dgm:spPr>
        <a:solidFill>
          <a:schemeClr val="tx2"/>
        </a:solidFill>
      </dgm:spPr>
      <dgm:t>
        <a:bodyPr/>
        <a:lstStyle/>
        <a:p>
          <a:r>
            <a:rPr lang="en-US" dirty="0"/>
            <a:t>Was complainant incapacitated? </a:t>
          </a:r>
        </a:p>
      </dgm:t>
      <dgm:extLst>
        <a:ext uri="{E40237B7-FDA0-4F09-8148-C483321AD2D9}">
          <dgm14:cNvPr xmlns:dgm14="http://schemas.microsoft.com/office/drawing/2010/diagram" id="0" name="" descr="Flow chart showing questions regarding incapacitation. Details in presenter notes."/>
        </a:ext>
      </dgm:extLst>
    </dgm:pt>
    <dgm:pt modelId="{B2876058-67BC-4491-802A-A70CE0A18C21}" type="parTrans" cxnId="{779DC0DD-3698-4B67-81C4-855BA99B29D1}">
      <dgm:prSet/>
      <dgm:spPr/>
      <dgm:t>
        <a:bodyPr/>
        <a:lstStyle/>
        <a:p>
          <a:endParaRPr lang="en-US"/>
        </a:p>
      </dgm:t>
    </dgm:pt>
    <dgm:pt modelId="{E89F90E1-E523-4F50-94DF-84574288B026}" type="sibTrans" cxnId="{779DC0DD-3698-4B67-81C4-855BA99B29D1}">
      <dgm:prSet/>
      <dgm:spPr/>
      <dgm:t>
        <a:bodyPr/>
        <a:lstStyle/>
        <a:p>
          <a:endParaRPr lang="en-US"/>
        </a:p>
      </dgm:t>
    </dgm:pt>
    <dgm:pt modelId="{7E9E5EA8-8E5D-4E48-B678-95FB28E8FF89}">
      <dgm:prSet phldrT="[Text]"/>
      <dgm:spPr>
        <a:solidFill>
          <a:schemeClr val="tx2"/>
        </a:solidFill>
      </dgm:spPr>
      <dgm:t>
        <a:bodyPr/>
        <a:lstStyle/>
        <a:p>
          <a:r>
            <a:rPr lang="en-US" dirty="0"/>
            <a:t>If so, did the respondent know that the complainant was incapacitated?</a:t>
          </a:r>
        </a:p>
      </dgm:t>
    </dgm:pt>
    <dgm:pt modelId="{1FD46BCA-E8EE-4779-8306-CF82020901D2}" type="parTrans" cxnId="{C41A4DD4-FAF2-4D83-B932-13DE58A83FA2}">
      <dgm:prSet/>
      <dgm:spPr/>
      <dgm:t>
        <a:bodyPr/>
        <a:lstStyle/>
        <a:p>
          <a:endParaRPr lang="en-US"/>
        </a:p>
      </dgm:t>
    </dgm:pt>
    <dgm:pt modelId="{CB897FFB-F182-4C50-B394-A3D2096BFD78}" type="sibTrans" cxnId="{C41A4DD4-FAF2-4D83-B932-13DE58A83FA2}">
      <dgm:prSet/>
      <dgm:spPr/>
      <dgm:t>
        <a:bodyPr/>
        <a:lstStyle/>
        <a:p>
          <a:endParaRPr lang="en-US"/>
        </a:p>
      </dgm:t>
    </dgm:pt>
    <dgm:pt modelId="{7F9AFFE0-567C-41F2-B07F-BCB399ABAC21}">
      <dgm:prSet phldrT="[Text]"/>
      <dgm:spPr>
        <a:solidFill>
          <a:schemeClr val="tx2"/>
        </a:solidFill>
      </dgm:spPr>
      <dgm:t>
        <a:bodyPr/>
        <a:lstStyle/>
        <a:p>
          <a:r>
            <a:rPr lang="en-US" dirty="0"/>
            <a:t>If not, would a sober, reasonable person in the same situation have known that the complainant was incapacitated based on objectively and reasonably apparent indications of impairment. </a:t>
          </a:r>
        </a:p>
      </dgm:t>
    </dgm:pt>
    <dgm:pt modelId="{2D0528E3-B5B8-4DC0-8D97-9C35120B4C2B}" type="parTrans" cxnId="{8CFFA0D5-437C-4F0C-826D-92B8F63174C1}">
      <dgm:prSet/>
      <dgm:spPr/>
      <dgm:t>
        <a:bodyPr/>
        <a:lstStyle/>
        <a:p>
          <a:endParaRPr lang="en-US"/>
        </a:p>
      </dgm:t>
    </dgm:pt>
    <dgm:pt modelId="{F6DBE688-AE77-4EF8-9732-E0D48A156319}" type="sibTrans" cxnId="{8CFFA0D5-437C-4F0C-826D-92B8F63174C1}">
      <dgm:prSet/>
      <dgm:spPr/>
      <dgm:t>
        <a:bodyPr/>
        <a:lstStyle/>
        <a:p>
          <a:endParaRPr lang="en-US"/>
        </a:p>
      </dgm:t>
    </dgm:pt>
    <dgm:pt modelId="{B1EBA81C-1C4C-4B30-938F-5D2325C3A7BA}" type="pres">
      <dgm:prSet presAssocID="{84939AEA-1802-4F90-BF26-EEEF0F852257}" presName="outerComposite" presStyleCnt="0">
        <dgm:presLayoutVars>
          <dgm:chMax val="5"/>
          <dgm:dir/>
          <dgm:resizeHandles val="exact"/>
        </dgm:presLayoutVars>
      </dgm:prSet>
      <dgm:spPr/>
    </dgm:pt>
    <dgm:pt modelId="{AABEABEF-5B82-44CD-93F4-E387423BB569}" type="pres">
      <dgm:prSet presAssocID="{84939AEA-1802-4F90-BF26-EEEF0F852257}" presName="dummyMaxCanvas" presStyleCnt="0">
        <dgm:presLayoutVars/>
      </dgm:prSet>
      <dgm:spPr/>
    </dgm:pt>
    <dgm:pt modelId="{54E42832-026E-4D64-9338-6AE7531F81F2}" type="pres">
      <dgm:prSet presAssocID="{84939AEA-1802-4F90-BF26-EEEF0F852257}" presName="ThreeNodes_1" presStyleLbl="node1" presStyleIdx="0" presStyleCnt="3">
        <dgm:presLayoutVars>
          <dgm:bulletEnabled val="1"/>
        </dgm:presLayoutVars>
      </dgm:prSet>
      <dgm:spPr/>
    </dgm:pt>
    <dgm:pt modelId="{6B4AEA48-634F-4C3C-98D0-FA3CAA6870F8}" type="pres">
      <dgm:prSet presAssocID="{84939AEA-1802-4F90-BF26-EEEF0F852257}" presName="ThreeNodes_2" presStyleLbl="node1" presStyleIdx="1" presStyleCnt="3">
        <dgm:presLayoutVars>
          <dgm:bulletEnabled val="1"/>
        </dgm:presLayoutVars>
      </dgm:prSet>
      <dgm:spPr/>
    </dgm:pt>
    <dgm:pt modelId="{5D1481BE-410F-4F3B-9985-ED29ADEDEC10}" type="pres">
      <dgm:prSet presAssocID="{84939AEA-1802-4F90-BF26-EEEF0F852257}" presName="ThreeNodes_3" presStyleLbl="node1" presStyleIdx="2" presStyleCnt="3">
        <dgm:presLayoutVars>
          <dgm:bulletEnabled val="1"/>
        </dgm:presLayoutVars>
      </dgm:prSet>
      <dgm:spPr/>
    </dgm:pt>
    <dgm:pt modelId="{FDE5F54C-F7EE-4858-9842-7CE4084E5F44}" type="pres">
      <dgm:prSet presAssocID="{84939AEA-1802-4F90-BF26-EEEF0F852257}" presName="ThreeConn_1-2" presStyleLbl="fgAccFollowNode1" presStyleIdx="0" presStyleCnt="2">
        <dgm:presLayoutVars>
          <dgm:bulletEnabled val="1"/>
        </dgm:presLayoutVars>
      </dgm:prSet>
      <dgm:spPr/>
    </dgm:pt>
    <dgm:pt modelId="{4C92EE57-BADD-485E-935B-AE3A2675CDC7}" type="pres">
      <dgm:prSet presAssocID="{84939AEA-1802-4F90-BF26-EEEF0F852257}" presName="ThreeConn_2-3" presStyleLbl="fgAccFollowNode1" presStyleIdx="1" presStyleCnt="2">
        <dgm:presLayoutVars>
          <dgm:bulletEnabled val="1"/>
        </dgm:presLayoutVars>
      </dgm:prSet>
      <dgm:spPr/>
    </dgm:pt>
    <dgm:pt modelId="{2730C3D4-25B2-45BE-AA9E-898A5B9E6EB9}" type="pres">
      <dgm:prSet presAssocID="{84939AEA-1802-4F90-BF26-EEEF0F852257}" presName="ThreeNodes_1_text" presStyleLbl="node1" presStyleIdx="2" presStyleCnt="3">
        <dgm:presLayoutVars>
          <dgm:bulletEnabled val="1"/>
        </dgm:presLayoutVars>
      </dgm:prSet>
      <dgm:spPr/>
    </dgm:pt>
    <dgm:pt modelId="{24B33763-3451-44EC-BE9F-54F1A4B74725}" type="pres">
      <dgm:prSet presAssocID="{84939AEA-1802-4F90-BF26-EEEF0F852257}" presName="ThreeNodes_2_text" presStyleLbl="node1" presStyleIdx="2" presStyleCnt="3">
        <dgm:presLayoutVars>
          <dgm:bulletEnabled val="1"/>
        </dgm:presLayoutVars>
      </dgm:prSet>
      <dgm:spPr/>
    </dgm:pt>
    <dgm:pt modelId="{EE0A8718-FF2C-4525-8C68-057F039D41A1}" type="pres">
      <dgm:prSet presAssocID="{84939AEA-1802-4F90-BF26-EEEF0F852257}" presName="ThreeNodes_3_text" presStyleLbl="node1" presStyleIdx="2" presStyleCnt="3">
        <dgm:presLayoutVars>
          <dgm:bulletEnabled val="1"/>
        </dgm:presLayoutVars>
      </dgm:prSet>
      <dgm:spPr/>
    </dgm:pt>
  </dgm:ptLst>
  <dgm:cxnLst>
    <dgm:cxn modelId="{0DE7963F-E555-42FA-8A78-545284F1B5CE}" type="presOf" srcId="{7E9E5EA8-8E5D-4E48-B678-95FB28E8FF89}" destId="{6B4AEA48-634F-4C3C-98D0-FA3CAA6870F8}" srcOrd="0" destOrd="0" presId="urn:microsoft.com/office/officeart/2005/8/layout/vProcess5"/>
    <dgm:cxn modelId="{1C2D7A42-FB03-421E-BDDC-F5455A1B5D34}" type="presOf" srcId="{7F9AFFE0-567C-41F2-B07F-BCB399ABAC21}" destId="{5D1481BE-410F-4F3B-9985-ED29ADEDEC10}" srcOrd="0" destOrd="0" presId="urn:microsoft.com/office/officeart/2005/8/layout/vProcess5"/>
    <dgm:cxn modelId="{C9FC0C69-EF6A-4ADA-8BAE-B91BC8E5EE28}" type="presOf" srcId="{E89F90E1-E523-4F50-94DF-84574288B026}" destId="{FDE5F54C-F7EE-4858-9842-7CE4084E5F44}" srcOrd="0" destOrd="0" presId="urn:microsoft.com/office/officeart/2005/8/layout/vProcess5"/>
    <dgm:cxn modelId="{FE6D2C8D-4727-4357-AB60-A98FC8E9FFA2}" type="presOf" srcId="{8196D38E-AB61-4751-9FD3-4DD40DAF63A1}" destId="{54E42832-026E-4D64-9338-6AE7531F81F2}" srcOrd="0" destOrd="0" presId="urn:microsoft.com/office/officeart/2005/8/layout/vProcess5"/>
    <dgm:cxn modelId="{4DC6489D-FF34-4889-915A-3CD3F225F487}" type="presOf" srcId="{7F9AFFE0-567C-41F2-B07F-BCB399ABAC21}" destId="{EE0A8718-FF2C-4525-8C68-057F039D41A1}" srcOrd="1" destOrd="0" presId="urn:microsoft.com/office/officeart/2005/8/layout/vProcess5"/>
    <dgm:cxn modelId="{29CE62AC-9ECE-4286-AA50-F7EFB472B437}" type="presOf" srcId="{CB897FFB-F182-4C50-B394-A3D2096BFD78}" destId="{4C92EE57-BADD-485E-935B-AE3A2675CDC7}" srcOrd="0" destOrd="0" presId="urn:microsoft.com/office/officeart/2005/8/layout/vProcess5"/>
    <dgm:cxn modelId="{222C0FCE-3345-4779-BFA0-A6DB6023E45C}" type="presOf" srcId="{7E9E5EA8-8E5D-4E48-B678-95FB28E8FF89}" destId="{24B33763-3451-44EC-BE9F-54F1A4B74725}" srcOrd="1" destOrd="0" presId="urn:microsoft.com/office/officeart/2005/8/layout/vProcess5"/>
    <dgm:cxn modelId="{98F8BBCE-AD20-47F1-BDA8-EF5E786F8D33}" type="presOf" srcId="{84939AEA-1802-4F90-BF26-EEEF0F852257}" destId="{B1EBA81C-1C4C-4B30-938F-5D2325C3A7BA}" srcOrd="0" destOrd="0" presId="urn:microsoft.com/office/officeart/2005/8/layout/vProcess5"/>
    <dgm:cxn modelId="{C41A4DD4-FAF2-4D83-B932-13DE58A83FA2}" srcId="{84939AEA-1802-4F90-BF26-EEEF0F852257}" destId="{7E9E5EA8-8E5D-4E48-B678-95FB28E8FF89}" srcOrd="1" destOrd="0" parTransId="{1FD46BCA-E8EE-4779-8306-CF82020901D2}" sibTransId="{CB897FFB-F182-4C50-B394-A3D2096BFD78}"/>
    <dgm:cxn modelId="{8CFFA0D5-437C-4F0C-826D-92B8F63174C1}" srcId="{84939AEA-1802-4F90-BF26-EEEF0F852257}" destId="{7F9AFFE0-567C-41F2-B07F-BCB399ABAC21}" srcOrd="2" destOrd="0" parTransId="{2D0528E3-B5B8-4DC0-8D97-9C35120B4C2B}" sibTransId="{F6DBE688-AE77-4EF8-9732-E0D48A156319}"/>
    <dgm:cxn modelId="{779DC0DD-3698-4B67-81C4-855BA99B29D1}" srcId="{84939AEA-1802-4F90-BF26-EEEF0F852257}" destId="{8196D38E-AB61-4751-9FD3-4DD40DAF63A1}" srcOrd="0" destOrd="0" parTransId="{B2876058-67BC-4491-802A-A70CE0A18C21}" sibTransId="{E89F90E1-E523-4F50-94DF-84574288B026}"/>
    <dgm:cxn modelId="{649A65EB-E159-446E-A671-531A9870B1A9}" type="presOf" srcId="{8196D38E-AB61-4751-9FD3-4DD40DAF63A1}" destId="{2730C3D4-25B2-45BE-AA9E-898A5B9E6EB9}" srcOrd="1" destOrd="0" presId="urn:microsoft.com/office/officeart/2005/8/layout/vProcess5"/>
    <dgm:cxn modelId="{5BAED7F4-38BD-4A88-BDA4-3B14A4125430}" type="presParOf" srcId="{B1EBA81C-1C4C-4B30-938F-5D2325C3A7BA}" destId="{AABEABEF-5B82-44CD-93F4-E387423BB569}" srcOrd="0" destOrd="0" presId="urn:microsoft.com/office/officeart/2005/8/layout/vProcess5"/>
    <dgm:cxn modelId="{04D11FD7-E2E9-426F-844C-4322216D90F3}" type="presParOf" srcId="{B1EBA81C-1C4C-4B30-938F-5D2325C3A7BA}" destId="{54E42832-026E-4D64-9338-6AE7531F81F2}" srcOrd="1" destOrd="0" presId="urn:microsoft.com/office/officeart/2005/8/layout/vProcess5"/>
    <dgm:cxn modelId="{D6E81241-F9FD-4954-AEB0-07176B80C8CF}" type="presParOf" srcId="{B1EBA81C-1C4C-4B30-938F-5D2325C3A7BA}" destId="{6B4AEA48-634F-4C3C-98D0-FA3CAA6870F8}" srcOrd="2" destOrd="0" presId="urn:microsoft.com/office/officeart/2005/8/layout/vProcess5"/>
    <dgm:cxn modelId="{0C086FA2-8AFF-4276-8325-822453E6462C}" type="presParOf" srcId="{B1EBA81C-1C4C-4B30-938F-5D2325C3A7BA}" destId="{5D1481BE-410F-4F3B-9985-ED29ADEDEC10}" srcOrd="3" destOrd="0" presId="urn:microsoft.com/office/officeart/2005/8/layout/vProcess5"/>
    <dgm:cxn modelId="{4A751ADE-2FCB-4FD4-AC16-A5116EC10352}" type="presParOf" srcId="{B1EBA81C-1C4C-4B30-938F-5D2325C3A7BA}" destId="{FDE5F54C-F7EE-4858-9842-7CE4084E5F44}" srcOrd="4" destOrd="0" presId="urn:microsoft.com/office/officeart/2005/8/layout/vProcess5"/>
    <dgm:cxn modelId="{D351CCAF-B0F7-4A72-B116-342D2B27E151}" type="presParOf" srcId="{B1EBA81C-1C4C-4B30-938F-5D2325C3A7BA}" destId="{4C92EE57-BADD-485E-935B-AE3A2675CDC7}" srcOrd="5" destOrd="0" presId="urn:microsoft.com/office/officeart/2005/8/layout/vProcess5"/>
    <dgm:cxn modelId="{24A8D25F-2C2D-4F2C-B706-73F0D0685ECC}" type="presParOf" srcId="{B1EBA81C-1C4C-4B30-938F-5D2325C3A7BA}" destId="{2730C3D4-25B2-45BE-AA9E-898A5B9E6EB9}" srcOrd="6" destOrd="0" presId="urn:microsoft.com/office/officeart/2005/8/layout/vProcess5"/>
    <dgm:cxn modelId="{EB2BB7F4-B82A-40E0-B49F-C66FBFD7E7D1}" type="presParOf" srcId="{B1EBA81C-1C4C-4B30-938F-5D2325C3A7BA}" destId="{24B33763-3451-44EC-BE9F-54F1A4B74725}" srcOrd="7" destOrd="0" presId="urn:microsoft.com/office/officeart/2005/8/layout/vProcess5"/>
    <dgm:cxn modelId="{BCCD1D06-FFAE-4778-AA57-3D444FB908B1}" type="presParOf" srcId="{B1EBA81C-1C4C-4B30-938F-5D2325C3A7BA}" destId="{EE0A8718-FF2C-4525-8C68-057F039D41A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42832-026E-4D64-9338-6AE7531F81F2}">
      <dsp:nvSpPr>
        <dsp:cNvPr id="0" name=""/>
        <dsp:cNvSpPr/>
      </dsp:nvSpPr>
      <dsp:spPr>
        <a:xfrm>
          <a:off x="0" y="0"/>
          <a:ext cx="6995160" cy="1357788"/>
        </a:xfrm>
        <a:prstGeom prst="roundRect">
          <a:avLst>
            <a:gd name="adj" fmla="val 10000"/>
          </a:avLst>
        </a:prstGeom>
        <a:solidFill>
          <a:schemeClr val="tx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Was complainant incapacitated? </a:t>
          </a:r>
        </a:p>
      </dsp:txBody>
      <dsp:txXfrm>
        <a:off x="39768" y="39768"/>
        <a:ext cx="5530000" cy="1278252"/>
      </dsp:txXfrm>
    </dsp:sp>
    <dsp:sp modelId="{6B4AEA48-634F-4C3C-98D0-FA3CAA6870F8}">
      <dsp:nvSpPr>
        <dsp:cNvPr id="0" name=""/>
        <dsp:cNvSpPr/>
      </dsp:nvSpPr>
      <dsp:spPr>
        <a:xfrm>
          <a:off x="617219" y="1584087"/>
          <a:ext cx="6995160" cy="1357788"/>
        </a:xfrm>
        <a:prstGeom prst="roundRect">
          <a:avLst>
            <a:gd name="adj" fmla="val 10000"/>
          </a:avLst>
        </a:prstGeom>
        <a:solidFill>
          <a:schemeClr val="tx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If so, did the respondent know that the complainant was incapacitated?</a:t>
          </a:r>
        </a:p>
      </dsp:txBody>
      <dsp:txXfrm>
        <a:off x="656987" y="1623855"/>
        <a:ext cx="5415841" cy="1278252"/>
      </dsp:txXfrm>
    </dsp:sp>
    <dsp:sp modelId="{5D1481BE-410F-4F3B-9985-ED29ADEDEC10}">
      <dsp:nvSpPr>
        <dsp:cNvPr id="0" name=""/>
        <dsp:cNvSpPr/>
      </dsp:nvSpPr>
      <dsp:spPr>
        <a:xfrm>
          <a:off x="1234439" y="3168174"/>
          <a:ext cx="6995160" cy="1357788"/>
        </a:xfrm>
        <a:prstGeom prst="roundRect">
          <a:avLst>
            <a:gd name="adj" fmla="val 10000"/>
          </a:avLst>
        </a:prstGeom>
        <a:solidFill>
          <a:schemeClr val="tx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If not, would a sober, reasonable person in the same situation have known that the complainant was incapacitated based on objectively and reasonably apparent indications of impairment. </a:t>
          </a:r>
        </a:p>
      </dsp:txBody>
      <dsp:txXfrm>
        <a:off x="1274207" y="3207942"/>
        <a:ext cx="5415841" cy="1278252"/>
      </dsp:txXfrm>
    </dsp:sp>
    <dsp:sp modelId="{FDE5F54C-F7EE-4858-9842-7CE4084E5F44}">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11173" y="1029656"/>
        <a:ext cx="485410" cy="664128"/>
      </dsp:txXfrm>
    </dsp:sp>
    <dsp:sp modelId="{4C92EE57-BADD-485E-935B-AE3A2675CDC7}">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28393" y="2604691"/>
        <a:ext cx="485410" cy="6641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2233E32-5603-440A-ACDD-7442C88C5FED}" type="datetimeFigureOut">
              <a:rPr lang="en-US" smtClean="0">
                <a:latin typeface="Tw Cen MT" panose="020B0602020104020603" pitchFamily="34" charset="0"/>
              </a:rPr>
              <a:t>3/15/23</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Tw Cen MT" panose="020B0602020104020603" pitchFamily="34" charset="0"/>
              </a:defRPr>
            </a:lvl1pPr>
          </a:lstStyle>
          <a:p>
            <a:fld id="{AF4A386A-BFE4-4655-9801-CBB04655F27A}" type="datetimeFigureOut">
              <a:rPr lang="en-US" noProof="0" smtClean="0"/>
              <a:pPr/>
              <a:t>3/15/23</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31479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13</a:t>
            </a:fld>
            <a:endParaRPr lang="en-US" noProof="0" dirty="0"/>
          </a:p>
        </p:txBody>
      </p:sp>
    </p:spTree>
    <p:extLst>
      <p:ext uri="{BB962C8B-B14F-4D97-AF65-F5344CB8AC3E}">
        <p14:creationId xmlns:p14="http://schemas.microsoft.com/office/powerpoint/2010/main" val="171654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14</a:t>
            </a:fld>
            <a:endParaRPr lang="en-US" noProof="0" dirty="0"/>
          </a:p>
        </p:txBody>
      </p:sp>
    </p:spTree>
    <p:extLst>
      <p:ext uri="{BB962C8B-B14F-4D97-AF65-F5344CB8AC3E}">
        <p14:creationId xmlns:p14="http://schemas.microsoft.com/office/powerpoint/2010/main" val="1350706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17</a:t>
            </a:fld>
            <a:endParaRPr lang="en-US" noProof="0" dirty="0"/>
          </a:p>
        </p:txBody>
      </p:sp>
    </p:spTree>
    <p:extLst>
      <p:ext uri="{BB962C8B-B14F-4D97-AF65-F5344CB8AC3E}">
        <p14:creationId xmlns:p14="http://schemas.microsoft.com/office/powerpoint/2010/main" val="73824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20</a:t>
            </a:fld>
            <a:endParaRPr lang="en-US" noProof="0" dirty="0"/>
          </a:p>
        </p:txBody>
      </p:sp>
    </p:spTree>
    <p:extLst>
      <p:ext uri="{BB962C8B-B14F-4D97-AF65-F5344CB8AC3E}">
        <p14:creationId xmlns:p14="http://schemas.microsoft.com/office/powerpoint/2010/main" val="3468891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21</a:t>
            </a:fld>
            <a:endParaRPr lang="en-US" noProof="0" dirty="0"/>
          </a:p>
        </p:txBody>
      </p:sp>
    </p:spTree>
    <p:extLst>
      <p:ext uri="{BB962C8B-B14F-4D97-AF65-F5344CB8AC3E}">
        <p14:creationId xmlns:p14="http://schemas.microsoft.com/office/powerpoint/2010/main" val="31257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74">
              <a:defRPr/>
            </a:pPr>
            <a:fld id="{F7021451-1387-4CA6-816F-3879F97B5CBC}" type="slidenum">
              <a:rPr lang="en-US" sz="1800">
                <a:solidFill>
                  <a:prstClr val="black"/>
                </a:solidFill>
                <a:latin typeface="Calibri" panose="020F0502020204030204"/>
              </a:rPr>
              <a:pPr algn="l" defTabSz="931774">
                <a:defRPr/>
              </a:pPr>
              <a:t>23</a:t>
            </a:fld>
            <a:endParaRPr lang="en-US" sz="1800">
              <a:solidFill>
                <a:prstClr val="black"/>
              </a:solidFill>
              <a:latin typeface="Calibri" panose="020F0502020204030204"/>
            </a:endParaRPr>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2585827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Fact-specific inquiry in most cases, but some general examples</a:t>
            </a:r>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590095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3150962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58375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74">
              <a:defRPr/>
            </a:pPr>
            <a:fld id="{F7021451-1387-4CA6-816F-3879F97B5CBC}" type="slidenum">
              <a:rPr lang="en-US" sz="1800">
                <a:solidFill>
                  <a:prstClr val="black"/>
                </a:solidFill>
                <a:latin typeface="Calibri" panose="020F0502020204030204"/>
              </a:rPr>
              <a:pPr algn="l" defTabSz="931774">
                <a:defRPr/>
              </a:pPr>
              <a:t>2</a:t>
            </a:fld>
            <a:endParaRPr lang="en-US" sz="1800">
              <a:solidFill>
                <a:prstClr val="black"/>
              </a:solidFill>
              <a:latin typeface="Calibri" panose="020F0502020204030204"/>
            </a:endParaRPr>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1599407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283042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711545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D279538F-EC79-4762-8932-AF997C578A06}"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2877017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3269149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1304626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85D94E9C-EAB1-430E-84A6-7DDEB832F84E}" type="slidenum">
              <a:rPr lang="en-US">
                <a:solidFill>
                  <a:prstClr val="black"/>
                </a:solidFill>
                <a:latin typeface="Calibri" panose="020F0502020204030204"/>
              </a:rPr>
              <a:pPr defTabSz="931774">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493846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2473117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Flow chart showing questions regarding incapacitation: (1) was complainant incapacitated? (2) if so, did the respondent know that the complainant was incapacitated? (3) if not, would a sober, reasonable person in the same situation have known that the complainant was incapacitated based on objectively and reasonably apparent indications of impairment?</a:t>
            </a:r>
          </a:p>
        </p:txBody>
      </p:sp>
      <p:sp>
        <p:nvSpPr>
          <p:cNvPr id="4" name="Slide Number Placeholder 3"/>
          <p:cNvSpPr>
            <a:spLocks noGrp="1"/>
          </p:cNvSpPr>
          <p:nvPr>
            <p:ph type="sldNum" sz="quarter" idx="10"/>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237719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330404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a:t>
            </a:fld>
            <a:endParaRPr lang="en-US" noProof="0" dirty="0"/>
          </a:p>
        </p:txBody>
      </p:sp>
    </p:spTree>
    <p:extLst>
      <p:ext uri="{BB962C8B-B14F-4D97-AF65-F5344CB8AC3E}">
        <p14:creationId xmlns:p14="http://schemas.microsoft.com/office/powerpoint/2010/main" val="744910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3145989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2546207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2703889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582371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3715611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951671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1336542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3230768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1170798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2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1190542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9B04FE22-F58B-4112-A69E-AAE83059B373}" type="slidenum">
              <a:rPr lang="en-US">
                <a:solidFill>
                  <a:prstClr val="black"/>
                </a:solidFill>
                <a:latin typeface="Calibri" panose="020F0502020204030204"/>
              </a:rPr>
              <a:pPr defTabSz="931774">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2604067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74">
              <a:defRPr/>
            </a:pPr>
            <a:fld id="{F7021451-1387-4CA6-816F-3879F97B5CBC}" type="slidenum">
              <a:rPr lang="en-US" sz="1800">
                <a:solidFill>
                  <a:prstClr val="black"/>
                </a:solidFill>
                <a:latin typeface="Calibri" panose="020F0502020204030204"/>
              </a:rPr>
              <a:pPr algn="l" defTabSz="931774">
                <a:defRPr/>
              </a:pPr>
              <a:t>49</a:t>
            </a:fld>
            <a:endParaRPr lang="en-US" sz="1800">
              <a:solidFill>
                <a:prstClr val="black"/>
              </a:solidFill>
              <a:latin typeface="Calibri" panose="020F0502020204030204"/>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3524746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6</a:t>
            </a:fld>
            <a:endParaRPr lang="en-US" noProof="0" dirty="0"/>
          </a:p>
        </p:txBody>
      </p:sp>
    </p:spTree>
    <p:extLst>
      <p:ext uri="{BB962C8B-B14F-4D97-AF65-F5344CB8AC3E}">
        <p14:creationId xmlns:p14="http://schemas.microsoft.com/office/powerpoint/2010/main" val="290059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7</a:t>
            </a:fld>
            <a:endParaRPr lang="en-US" noProof="0" dirty="0"/>
          </a:p>
        </p:txBody>
      </p:sp>
    </p:spTree>
    <p:extLst>
      <p:ext uri="{BB962C8B-B14F-4D97-AF65-F5344CB8AC3E}">
        <p14:creationId xmlns:p14="http://schemas.microsoft.com/office/powerpoint/2010/main" val="378223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3626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324418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325539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024456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4" y="2180498"/>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4590B8"/>
                </a:solidFill>
              </a:rPr>
              <a:pPr/>
              <a:t>3/15/23</a:t>
            </a:fld>
            <a:endParaRPr lang="en-US" dirty="0">
              <a:solidFill>
                <a:srgbClr val="4590B8"/>
              </a:solidFill>
            </a:endParaRPr>
          </a:p>
        </p:txBody>
      </p:sp>
      <p:sp>
        <p:nvSpPr>
          <p:cNvPr id="5" name="Footer Placeholder 4"/>
          <p:cNvSpPr>
            <a:spLocks noGrp="1"/>
          </p:cNvSpPr>
          <p:nvPr>
            <p:ph type="ftr" sz="quarter" idx="11"/>
          </p:nvPr>
        </p:nvSpPr>
        <p:spPr/>
        <p:txBody>
          <a:bodyPr/>
          <a:lstStyle/>
          <a:p>
            <a:endParaRPr lang="en-US" dirty="0">
              <a:solidFill>
                <a:srgbClr val="4590B8"/>
              </a:solidFill>
            </a:endParaRPr>
          </a:p>
        </p:txBody>
      </p:sp>
      <p:sp>
        <p:nvSpPr>
          <p:cNvPr id="6" name="Slide Number Placeholder 5"/>
          <p:cNvSpPr>
            <a:spLocks noGrp="1"/>
          </p:cNvSpPr>
          <p:nvPr>
            <p:ph type="sldNum" sz="quarter" idx="12"/>
          </p:nvPr>
        </p:nvSpPr>
        <p:spPr>
          <a:xfrm>
            <a:off x="10558301" y="5956139"/>
            <a:ext cx="1052508" cy="365125"/>
          </a:xfrm>
        </p:spPr>
        <p:txBody>
          <a:bodyPr/>
          <a:lstStyle/>
          <a:p>
            <a:fld id="{D57F1E4F-1CFF-5643-939E-217C01CDF565}" type="slidenum">
              <a:rPr lang="en-US" dirty="0">
                <a:solidFill>
                  <a:srgbClr val="4590B8"/>
                </a:solidFill>
              </a:rPr>
              <a:pPr/>
              <a:t>‹#›</a:t>
            </a:fld>
            <a:endParaRPr lang="en-US" dirty="0">
              <a:solidFill>
                <a:srgbClr val="4590B8"/>
              </a:solidFill>
            </a:endParaRPr>
          </a:p>
        </p:txBody>
      </p:sp>
    </p:spTree>
    <p:extLst>
      <p:ext uri="{BB962C8B-B14F-4D97-AF65-F5344CB8AC3E}">
        <p14:creationId xmlns:p14="http://schemas.microsoft.com/office/powerpoint/2010/main" val="2139644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6"/>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2"/>
            <a:ext cx="11029615" cy="149750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1A3260">
                    <a:lumMod val="75000"/>
                    <a:lumOff val="25000"/>
                  </a:srgbClr>
                </a:solidFill>
              </a:rPr>
              <a:pPr/>
              <a:t>3/15/23</a:t>
            </a:fld>
            <a:endParaRPr lang="en-US" dirty="0">
              <a:solidFill>
                <a:srgbClr val="1A3260">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1A3260">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1A3260">
                    <a:lumMod val="75000"/>
                    <a:lumOff val="25000"/>
                  </a:srgbClr>
                </a:solidFill>
              </a:rPr>
              <a:pPr/>
              <a:t>‹#›</a:t>
            </a:fld>
            <a:endParaRPr lang="en-US" dirty="0">
              <a:solidFill>
                <a:srgbClr val="1A3260">
                  <a:lumMod val="75000"/>
                  <a:lumOff val="25000"/>
                </a:srgbClr>
              </a:solidFill>
            </a:endParaRPr>
          </a:p>
        </p:txBody>
      </p:sp>
    </p:spTree>
    <p:extLst>
      <p:ext uri="{BB962C8B-B14F-4D97-AF65-F5344CB8AC3E}">
        <p14:creationId xmlns:p14="http://schemas.microsoft.com/office/powerpoint/2010/main" val="89875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4"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4590B8"/>
                </a:solidFill>
              </a:rPr>
              <a:pPr/>
              <a:t>3/15/23</a:t>
            </a:fld>
            <a:endParaRPr lang="en-US" dirty="0">
              <a:solidFill>
                <a:srgbClr val="4590B8"/>
              </a:solidFill>
            </a:endParaRPr>
          </a:p>
        </p:txBody>
      </p:sp>
      <p:sp>
        <p:nvSpPr>
          <p:cNvPr id="6" name="Footer Placeholder 5"/>
          <p:cNvSpPr>
            <a:spLocks noGrp="1"/>
          </p:cNvSpPr>
          <p:nvPr>
            <p:ph type="ftr" sz="quarter" idx="11"/>
          </p:nvPr>
        </p:nvSpPr>
        <p:spPr/>
        <p:txBody>
          <a:bodyPr/>
          <a:lstStyle/>
          <a:p>
            <a:endParaRPr lang="en-US" dirty="0">
              <a:solidFill>
                <a:srgbClr val="4590B8"/>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4590B8"/>
                </a:solidFill>
              </a:rPr>
              <a:pPr/>
              <a:t>‹#›</a:t>
            </a:fld>
            <a:endParaRPr lang="en-US" dirty="0">
              <a:solidFill>
                <a:srgbClr val="4590B8"/>
              </a:solidFill>
            </a:endParaRPr>
          </a:p>
        </p:txBody>
      </p:sp>
    </p:spTree>
    <p:extLst>
      <p:ext uri="{BB962C8B-B14F-4D97-AF65-F5344CB8AC3E}">
        <p14:creationId xmlns:p14="http://schemas.microsoft.com/office/powerpoint/2010/main" val="1657516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0" y="2250894"/>
            <a:ext cx="5087075"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7" y="2250894"/>
            <a:ext cx="5087073"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4590B8"/>
                </a:solidFill>
              </a:rPr>
              <a:pPr/>
              <a:t>3/15/23</a:t>
            </a:fld>
            <a:endParaRPr lang="en-US" dirty="0">
              <a:solidFill>
                <a:srgbClr val="4590B8"/>
              </a:solidFill>
            </a:endParaRPr>
          </a:p>
        </p:txBody>
      </p:sp>
      <p:sp>
        <p:nvSpPr>
          <p:cNvPr id="8" name="Footer Placeholder 7"/>
          <p:cNvSpPr>
            <a:spLocks noGrp="1"/>
          </p:cNvSpPr>
          <p:nvPr>
            <p:ph type="ftr" sz="quarter" idx="11"/>
          </p:nvPr>
        </p:nvSpPr>
        <p:spPr/>
        <p:txBody>
          <a:bodyPr/>
          <a:lstStyle/>
          <a:p>
            <a:endParaRPr lang="en-US" dirty="0">
              <a:solidFill>
                <a:srgbClr val="4590B8"/>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4590B8"/>
                </a:solidFill>
              </a:rPr>
              <a:pPr/>
              <a:t>‹#›</a:t>
            </a:fld>
            <a:endParaRPr lang="en-US" dirty="0">
              <a:solidFill>
                <a:srgbClr val="4590B8"/>
              </a:solidFill>
            </a:endParaRPr>
          </a:p>
        </p:txBody>
      </p:sp>
    </p:spTree>
    <p:extLst>
      <p:ext uri="{BB962C8B-B14F-4D97-AF65-F5344CB8AC3E}">
        <p14:creationId xmlns:p14="http://schemas.microsoft.com/office/powerpoint/2010/main" val="399350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solidFill>
                  <a:srgbClr val="4590B8"/>
                </a:solidFill>
              </a:rPr>
              <a:pPr/>
              <a:t>3/15/23</a:t>
            </a:fld>
            <a:endParaRPr lang="en-US" dirty="0">
              <a:solidFill>
                <a:srgbClr val="4590B8"/>
              </a:solidFill>
            </a:endParaRPr>
          </a:p>
        </p:txBody>
      </p:sp>
      <p:sp>
        <p:nvSpPr>
          <p:cNvPr id="4" name="Footer Placeholder 3"/>
          <p:cNvSpPr>
            <a:spLocks noGrp="1"/>
          </p:cNvSpPr>
          <p:nvPr>
            <p:ph type="ftr" sz="quarter" idx="11"/>
          </p:nvPr>
        </p:nvSpPr>
        <p:spPr/>
        <p:txBody>
          <a:bodyPr/>
          <a:lstStyle/>
          <a:p>
            <a:endParaRPr lang="en-US" dirty="0">
              <a:solidFill>
                <a:srgbClr val="4590B8"/>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4590B8"/>
                </a:solidFill>
              </a:rPr>
              <a:pPr/>
              <a:t>‹#›</a:t>
            </a:fld>
            <a:endParaRPr lang="en-US" dirty="0">
              <a:solidFill>
                <a:srgbClr val="4590B8"/>
              </a:solidFill>
            </a:endParaRPr>
          </a:p>
        </p:txBody>
      </p:sp>
      <p:sp>
        <p:nvSpPr>
          <p:cNvPr id="7" name="Rectangle 6"/>
          <p:cNvSpPr>
            <a:spLocks noChangeAspect="1"/>
          </p:cNvSpPr>
          <p:nvPr/>
        </p:nvSpPr>
        <p:spPr>
          <a:xfrm>
            <a:off x="4406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4565336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623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4" y="5262298"/>
            <a:ext cx="5869987"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1A3260">
                    <a:lumMod val="75000"/>
                    <a:lumOff val="25000"/>
                  </a:srgbClr>
                </a:solidFill>
              </a:rPr>
              <a:pPr/>
              <a:t>3/15/23</a:t>
            </a:fld>
            <a:endParaRPr lang="en-US" dirty="0">
              <a:solidFill>
                <a:srgbClr val="1A3260">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1A3260">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1A3260">
                    <a:lumMod val="75000"/>
                    <a:lumOff val="25000"/>
                  </a:srgbClr>
                </a:solidFill>
              </a:rPr>
              <a:pPr/>
              <a:t>‹#›</a:t>
            </a:fld>
            <a:endParaRPr lang="en-US" dirty="0">
              <a:solidFill>
                <a:srgbClr val="1A3260">
                  <a:lumMod val="75000"/>
                  <a:lumOff val="25000"/>
                </a:srgbClr>
              </a:solidFill>
            </a:endParaRPr>
          </a:p>
        </p:txBody>
      </p:sp>
    </p:spTree>
    <p:extLst>
      <p:ext uri="{BB962C8B-B14F-4D97-AF65-F5344CB8AC3E}">
        <p14:creationId xmlns:p14="http://schemas.microsoft.com/office/powerpoint/2010/main" val="368520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4590B8"/>
                </a:solidFill>
              </a:rPr>
              <a:pPr/>
              <a:t>3/15/23</a:t>
            </a:fld>
            <a:endParaRPr lang="en-US" dirty="0">
              <a:solidFill>
                <a:srgbClr val="4590B8"/>
              </a:solidFill>
            </a:endParaRPr>
          </a:p>
        </p:txBody>
      </p:sp>
      <p:sp>
        <p:nvSpPr>
          <p:cNvPr id="6" name="Footer Placeholder 5"/>
          <p:cNvSpPr>
            <a:spLocks noGrp="1"/>
          </p:cNvSpPr>
          <p:nvPr>
            <p:ph type="ftr" sz="quarter" idx="11"/>
          </p:nvPr>
        </p:nvSpPr>
        <p:spPr/>
        <p:txBody>
          <a:bodyPr/>
          <a:lstStyle/>
          <a:p>
            <a:endParaRPr lang="en-US" dirty="0">
              <a:solidFill>
                <a:srgbClr val="4590B8"/>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4590B8"/>
                </a:solidFill>
              </a:rPr>
              <a:pPr/>
              <a:t>‹#›</a:t>
            </a:fld>
            <a:endParaRPr lang="en-US" dirty="0">
              <a:solidFill>
                <a:srgbClr val="4590B8"/>
              </a:solidFill>
            </a:endParaRPr>
          </a:p>
        </p:txBody>
      </p:sp>
    </p:spTree>
    <p:extLst>
      <p:ext uri="{BB962C8B-B14F-4D97-AF65-F5344CB8AC3E}">
        <p14:creationId xmlns:p14="http://schemas.microsoft.com/office/powerpoint/2010/main" val="22643748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4590B8"/>
                </a:solidFill>
              </a:rPr>
              <a:pPr/>
              <a:t>3/15/23</a:t>
            </a:fld>
            <a:endParaRPr lang="en-US" dirty="0">
              <a:solidFill>
                <a:srgbClr val="4590B8"/>
              </a:solidFill>
            </a:endParaRPr>
          </a:p>
        </p:txBody>
      </p:sp>
      <p:sp>
        <p:nvSpPr>
          <p:cNvPr id="5" name="Footer Placeholder 4"/>
          <p:cNvSpPr>
            <a:spLocks noGrp="1"/>
          </p:cNvSpPr>
          <p:nvPr>
            <p:ph type="ftr" sz="quarter" idx="11"/>
          </p:nvPr>
        </p:nvSpPr>
        <p:spPr/>
        <p:txBody>
          <a:bodyPr/>
          <a:lstStyle/>
          <a:p>
            <a:endParaRPr lang="en-US" dirty="0">
              <a:solidFill>
                <a:srgbClr val="4590B8"/>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4590B8"/>
                </a:solidFill>
              </a:rPr>
              <a:pPr/>
              <a:t>‹#›</a:t>
            </a:fld>
            <a:endParaRPr lang="en-US" dirty="0">
              <a:solidFill>
                <a:srgbClr val="4590B8"/>
              </a:solidFill>
            </a:endParaRPr>
          </a:p>
        </p:txBody>
      </p:sp>
    </p:spTree>
    <p:extLst>
      <p:ext uri="{BB962C8B-B14F-4D97-AF65-F5344CB8AC3E}">
        <p14:creationId xmlns:p14="http://schemas.microsoft.com/office/powerpoint/2010/main" val="32179898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4" y="5956139"/>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1A3260">
                    <a:lumMod val="75000"/>
                    <a:lumOff val="25000"/>
                  </a:srgbClr>
                </a:solidFill>
              </a:rPr>
              <a:pPr/>
              <a:t>3/15/23</a:t>
            </a:fld>
            <a:endParaRPr lang="en-US" dirty="0">
              <a:solidFill>
                <a:srgbClr val="1A3260">
                  <a:lumMod val="75000"/>
                  <a:lumOff val="25000"/>
                </a:srgbClr>
              </a:solidFill>
            </a:endParaRPr>
          </a:p>
        </p:txBody>
      </p:sp>
      <p:sp>
        <p:nvSpPr>
          <p:cNvPr id="5" name="Footer Placeholder 4"/>
          <p:cNvSpPr>
            <a:spLocks noGrp="1"/>
          </p:cNvSpPr>
          <p:nvPr>
            <p:ph type="ftr" sz="quarter" idx="11"/>
          </p:nvPr>
        </p:nvSpPr>
        <p:spPr>
          <a:xfrm>
            <a:off x="774925" y="5951813"/>
            <a:ext cx="7896279" cy="365125"/>
          </a:xfrm>
        </p:spPr>
        <p:txBody>
          <a:bodyPr/>
          <a:lstStyle/>
          <a:p>
            <a:endParaRPr lang="en-US" dirty="0">
              <a:solidFill>
                <a:srgbClr val="4590B8"/>
              </a:solidFill>
            </a:endParaRPr>
          </a:p>
        </p:txBody>
      </p:sp>
      <p:sp>
        <p:nvSpPr>
          <p:cNvPr id="6" name="Slide Number Placeholder 5"/>
          <p:cNvSpPr>
            <a:spLocks noGrp="1"/>
          </p:cNvSpPr>
          <p:nvPr>
            <p:ph type="sldNum" sz="quarter" idx="12"/>
          </p:nvPr>
        </p:nvSpPr>
        <p:spPr>
          <a:xfrm>
            <a:off x="10446616" y="5956139"/>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1A3260">
                    <a:lumMod val="75000"/>
                    <a:lumOff val="25000"/>
                  </a:srgbClr>
                </a:solidFill>
              </a:rPr>
              <a:pPr/>
              <a:t>‹#›</a:t>
            </a:fld>
            <a:endParaRPr lang="en-US" dirty="0">
              <a:solidFill>
                <a:srgbClr val="1A3260">
                  <a:lumMod val="75000"/>
                  <a:lumOff val="25000"/>
                </a:srgbClr>
              </a:solidFill>
            </a:endParaRPr>
          </a:p>
        </p:txBody>
      </p:sp>
    </p:spTree>
    <p:extLst>
      <p:ext uri="{BB962C8B-B14F-4D97-AF65-F5344CB8AC3E}">
        <p14:creationId xmlns:p14="http://schemas.microsoft.com/office/powerpoint/2010/main" val="727384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4436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60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2.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3" y="5956139"/>
            <a:ext cx="2844799" cy="365125"/>
          </a:xfrm>
          <a:prstGeom prst="rect">
            <a:avLst/>
          </a:prstGeom>
        </p:spPr>
        <p:txBody>
          <a:bodyPr vert="horz" lIns="91440" tIns="45720" rIns="91440" bIns="45720" rtlCol="0" anchor="ctr"/>
          <a:lstStyle>
            <a:lvl1pPr algn="r">
              <a:defRPr sz="675">
                <a:solidFill>
                  <a:schemeClr val="accent2"/>
                </a:solidFill>
              </a:defRPr>
            </a:lvl1pPr>
          </a:lstStyle>
          <a:p>
            <a:pPr defTabSz="342900"/>
            <a:fld id="{B61BEF0D-F0BB-DE4B-95CE-6DB70DBA9567}" type="datetimeFigureOut">
              <a:rPr lang="en-US" smtClean="0">
                <a:solidFill>
                  <a:srgbClr val="4590B8"/>
                </a:solidFill>
              </a:rPr>
              <a:pPr defTabSz="342900"/>
              <a:t>3/15/23</a:t>
            </a:fld>
            <a:endParaRPr lang="en-US" dirty="0">
              <a:solidFill>
                <a:srgbClr val="4590B8"/>
              </a:solidFill>
            </a:endParaRPr>
          </a:p>
        </p:txBody>
      </p:sp>
      <p:sp>
        <p:nvSpPr>
          <p:cNvPr id="5" name="Footer Placeholder 4"/>
          <p:cNvSpPr>
            <a:spLocks noGrp="1"/>
          </p:cNvSpPr>
          <p:nvPr>
            <p:ph type="ftr" sz="quarter" idx="3"/>
          </p:nvPr>
        </p:nvSpPr>
        <p:spPr>
          <a:xfrm>
            <a:off x="581192" y="5951813"/>
            <a:ext cx="6917211" cy="365125"/>
          </a:xfrm>
          <a:prstGeom prst="rect">
            <a:avLst/>
          </a:prstGeom>
        </p:spPr>
        <p:txBody>
          <a:bodyPr vert="horz" lIns="91440" tIns="45720" rIns="91440" bIns="45720" rtlCol="0" anchor="ctr"/>
          <a:lstStyle>
            <a:lvl1pPr algn="l">
              <a:defRPr sz="675" cap="all">
                <a:solidFill>
                  <a:schemeClr val="accent2"/>
                </a:solidFill>
              </a:defRPr>
            </a:lvl1pPr>
          </a:lstStyle>
          <a:p>
            <a:pPr defTabSz="342900"/>
            <a:endParaRPr lang="en-US" dirty="0">
              <a:solidFill>
                <a:srgbClr val="4590B8"/>
              </a:solidFill>
            </a:endParaRPr>
          </a:p>
        </p:txBody>
      </p:sp>
      <p:sp>
        <p:nvSpPr>
          <p:cNvPr id="6" name="Slide Number Placeholder 5"/>
          <p:cNvSpPr>
            <a:spLocks noGrp="1"/>
          </p:cNvSpPr>
          <p:nvPr>
            <p:ph type="sldNum" sz="quarter" idx="4"/>
          </p:nvPr>
        </p:nvSpPr>
        <p:spPr>
          <a:xfrm>
            <a:off x="10558301" y="5956139"/>
            <a:ext cx="1052511" cy="365125"/>
          </a:xfrm>
          <a:prstGeom prst="rect">
            <a:avLst/>
          </a:prstGeom>
        </p:spPr>
        <p:txBody>
          <a:bodyPr vert="horz" lIns="91440" tIns="45720" rIns="91440" bIns="45720" rtlCol="0" anchor="ctr"/>
          <a:lstStyle>
            <a:lvl1pPr algn="r">
              <a:defRPr sz="675">
                <a:solidFill>
                  <a:schemeClr val="accent2"/>
                </a:solidFill>
              </a:defRPr>
            </a:lvl1pPr>
          </a:lstStyle>
          <a:p>
            <a:pPr defTabSz="342900"/>
            <a:fld id="{D57F1E4F-1CFF-5643-939E-217C01CDF565}" type="slidenum">
              <a:rPr lang="en-US" smtClean="0">
                <a:solidFill>
                  <a:srgbClr val="4590B8"/>
                </a:solidFill>
              </a:rPr>
              <a:pPr defTabSz="342900"/>
              <a:t>‹#›</a:t>
            </a:fld>
            <a:endParaRPr lang="en-US" dirty="0">
              <a:solidFill>
                <a:srgbClr val="4590B8"/>
              </a:solidFill>
            </a:endParaRPr>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75659624"/>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623653"/>
      </p:ext>
    </p:extLst>
  </p:cSld>
  <p:clrMap bg1="lt1" tx1="dk1" bg2="lt2" tx2="dk2" accent1="accent1" accent2="accent2" accent3="accent3" accent4="accent4" accent5="accent5" accent6="accent6" hlink="hlink" folHlink="folHlink"/>
  <p:sldLayoutIdLst>
    <p:sldLayoutId id="2147484026" r:id="rId1"/>
  </p:sldLayoutIdLst>
  <p:hf sldNum="0" hdr="0" ftr="0" dt="0"/>
  <p:txStyles>
    <p:titleStyle>
      <a:lvl1pPr algn="ctr" defTabSz="856793" rtl="0" eaLnBrk="1" latinLnBrk="0" hangingPunct="1">
        <a:spcBef>
          <a:spcPct val="0"/>
        </a:spcBef>
        <a:buNone/>
        <a:defRPr sz="4123" kern="1200">
          <a:solidFill>
            <a:schemeClr val="tx1"/>
          </a:solidFill>
          <a:latin typeface="+mj-lt"/>
          <a:ea typeface="+mj-ea"/>
          <a:cs typeface="+mj-cs"/>
        </a:defRPr>
      </a:lvl1pPr>
    </p:titleStyle>
    <p:bodyStyle>
      <a:lvl1pPr marL="321297" indent="-321297" algn="l" defTabSz="856793" rtl="0" eaLnBrk="1" latinLnBrk="0" hangingPunct="1">
        <a:spcBef>
          <a:spcPct val="20000"/>
        </a:spcBef>
        <a:buFont typeface="Arial" pitchFamily="34" charset="0"/>
        <a:buChar char="•"/>
        <a:defRPr sz="2998" kern="1200">
          <a:solidFill>
            <a:schemeClr val="tx1"/>
          </a:solidFill>
          <a:latin typeface="+mn-lt"/>
          <a:ea typeface="+mn-ea"/>
          <a:cs typeface="+mn-cs"/>
        </a:defRPr>
      </a:lvl1pPr>
      <a:lvl2pPr marL="696144" indent="-267748" algn="l" defTabSz="856793" rtl="0" eaLnBrk="1" latinLnBrk="0" hangingPunct="1">
        <a:spcBef>
          <a:spcPct val="20000"/>
        </a:spcBef>
        <a:buFont typeface="Arial" pitchFamily="34" charset="0"/>
        <a:buChar char="–"/>
        <a:defRPr sz="2624" kern="1200">
          <a:solidFill>
            <a:schemeClr val="tx1"/>
          </a:solidFill>
          <a:latin typeface="+mn-lt"/>
          <a:ea typeface="+mn-ea"/>
          <a:cs typeface="+mn-cs"/>
        </a:defRPr>
      </a:lvl2pPr>
      <a:lvl3pPr marL="1070991" indent="-214198" algn="l" defTabSz="856793" rtl="0" eaLnBrk="1" latinLnBrk="0" hangingPunct="1">
        <a:spcBef>
          <a:spcPct val="20000"/>
        </a:spcBef>
        <a:buFont typeface="Arial" pitchFamily="34" charset="0"/>
        <a:buChar char="•"/>
        <a:defRPr sz="2249" kern="1200">
          <a:solidFill>
            <a:schemeClr val="tx1"/>
          </a:solidFill>
          <a:latin typeface="+mn-lt"/>
          <a:ea typeface="+mn-ea"/>
          <a:cs typeface="+mn-cs"/>
        </a:defRPr>
      </a:lvl3pPr>
      <a:lvl4pPr marL="1499387" indent="-214198" algn="l" defTabSz="856793" rtl="0" eaLnBrk="1" latinLnBrk="0" hangingPunct="1">
        <a:spcBef>
          <a:spcPct val="20000"/>
        </a:spcBef>
        <a:buFont typeface="Arial" pitchFamily="34" charset="0"/>
        <a:buChar char="–"/>
        <a:defRPr sz="1874" kern="1200">
          <a:solidFill>
            <a:schemeClr val="tx1"/>
          </a:solidFill>
          <a:latin typeface="+mn-lt"/>
          <a:ea typeface="+mn-ea"/>
          <a:cs typeface="+mn-cs"/>
        </a:defRPr>
      </a:lvl4pPr>
      <a:lvl5pPr marL="1927784" indent="-214198" algn="l" defTabSz="856793" rtl="0" eaLnBrk="1" latinLnBrk="0" hangingPunct="1">
        <a:spcBef>
          <a:spcPct val="20000"/>
        </a:spcBef>
        <a:buFont typeface="Arial" pitchFamily="34" charset="0"/>
        <a:buChar char="»"/>
        <a:defRPr sz="1874" kern="1200">
          <a:solidFill>
            <a:schemeClr val="tx1"/>
          </a:solidFill>
          <a:latin typeface="+mn-lt"/>
          <a:ea typeface="+mn-ea"/>
          <a:cs typeface="+mn-cs"/>
        </a:defRPr>
      </a:lvl5pPr>
      <a:lvl6pPr marL="2356180" indent="-214198" algn="l" defTabSz="856793" rtl="0" eaLnBrk="1" latinLnBrk="0" hangingPunct="1">
        <a:spcBef>
          <a:spcPct val="20000"/>
        </a:spcBef>
        <a:buFont typeface="Arial" pitchFamily="34" charset="0"/>
        <a:buChar char="•"/>
        <a:defRPr sz="1874" kern="1200">
          <a:solidFill>
            <a:schemeClr val="tx1"/>
          </a:solidFill>
          <a:latin typeface="+mn-lt"/>
          <a:ea typeface="+mn-ea"/>
          <a:cs typeface="+mn-cs"/>
        </a:defRPr>
      </a:lvl6pPr>
      <a:lvl7pPr marL="2784577" indent="-214198" algn="l" defTabSz="856793" rtl="0" eaLnBrk="1" latinLnBrk="0" hangingPunct="1">
        <a:spcBef>
          <a:spcPct val="20000"/>
        </a:spcBef>
        <a:buFont typeface="Arial" pitchFamily="34" charset="0"/>
        <a:buChar char="•"/>
        <a:defRPr sz="1874" kern="1200">
          <a:solidFill>
            <a:schemeClr val="tx1"/>
          </a:solidFill>
          <a:latin typeface="+mn-lt"/>
          <a:ea typeface="+mn-ea"/>
          <a:cs typeface="+mn-cs"/>
        </a:defRPr>
      </a:lvl7pPr>
      <a:lvl8pPr marL="3212973" indent="-214198" algn="l" defTabSz="856793" rtl="0" eaLnBrk="1" latinLnBrk="0" hangingPunct="1">
        <a:spcBef>
          <a:spcPct val="20000"/>
        </a:spcBef>
        <a:buFont typeface="Arial" pitchFamily="34" charset="0"/>
        <a:buChar char="•"/>
        <a:defRPr sz="1874" kern="1200">
          <a:solidFill>
            <a:schemeClr val="tx1"/>
          </a:solidFill>
          <a:latin typeface="+mn-lt"/>
          <a:ea typeface="+mn-ea"/>
          <a:cs typeface="+mn-cs"/>
        </a:defRPr>
      </a:lvl8pPr>
      <a:lvl9pPr marL="3641369" indent="-214198" algn="l" defTabSz="856793" rtl="0" eaLnBrk="1" latinLnBrk="0" hangingPunct="1">
        <a:spcBef>
          <a:spcPct val="20000"/>
        </a:spcBef>
        <a:buFont typeface="Arial" pitchFamily="34" charset="0"/>
        <a:buChar char="•"/>
        <a:defRPr sz="1874" kern="1200">
          <a:solidFill>
            <a:schemeClr val="tx1"/>
          </a:solidFill>
          <a:latin typeface="+mn-lt"/>
          <a:ea typeface="+mn-ea"/>
          <a:cs typeface="+mn-cs"/>
        </a:defRPr>
      </a:lvl9pPr>
    </p:bodyStyle>
    <p:otherStyle>
      <a:defPPr>
        <a:defRPr lang="en-US"/>
      </a:defPPr>
      <a:lvl1pPr marL="0" algn="l" defTabSz="856793" rtl="0" eaLnBrk="1" latinLnBrk="0" hangingPunct="1">
        <a:defRPr sz="1687" kern="1200">
          <a:solidFill>
            <a:schemeClr val="tx1"/>
          </a:solidFill>
          <a:latin typeface="+mn-lt"/>
          <a:ea typeface="+mn-ea"/>
          <a:cs typeface="+mn-cs"/>
        </a:defRPr>
      </a:lvl1pPr>
      <a:lvl2pPr marL="428396" algn="l" defTabSz="856793" rtl="0" eaLnBrk="1" latinLnBrk="0" hangingPunct="1">
        <a:defRPr sz="1687" kern="1200">
          <a:solidFill>
            <a:schemeClr val="tx1"/>
          </a:solidFill>
          <a:latin typeface="+mn-lt"/>
          <a:ea typeface="+mn-ea"/>
          <a:cs typeface="+mn-cs"/>
        </a:defRPr>
      </a:lvl2pPr>
      <a:lvl3pPr marL="856793" algn="l" defTabSz="856793" rtl="0" eaLnBrk="1" latinLnBrk="0" hangingPunct="1">
        <a:defRPr sz="1687" kern="1200">
          <a:solidFill>
            <a:schemeClr val="tx1"/>
          </a:solidFill>
          <a:latin typeface="+mn-lt"/>
          <a:ea typeface="+mn-ea"/>
          <a:cs typeface="+mn-cs"/>
        </a:defRPr>
      </a:lvl3pPr>
      <a:lvl4pPr marL="1285189" algn="l" defTabSz="856793" rtl="0" eaLnBrk="1" latinLnBrk="0" hangingPunct="1">
        <a:defRPr sz="1687" kern="1200">
          <a:solidFill>
            <a:schemeClr val="tx1"/>
          </a:solidFill>
          <a:latin typeface="+mn-lt"/>
          <a:ea typeface="+mn-ea"/>
          <a:cs typeface="+mn-cs"/>
        </a:defRPr>
      </a:lvl4pPr>
      <a:lvl5pPr marL="1713586" algn="l" defTabSz="856793" rtl="0" eaLnBrk="1" latinLnBrk="0" hangingPunct="1">
        <a:defRPr sz="1687" kern="1200">
          <a:solidFill>
            <a:schemeClr val="tx1"/>
          </a:solidFill>
          <a:latin typeface="+mn-lt"/>
          <a:ea typeface="+mn-ea"/>
          <a:cs typeface="+mn-cs"/>
        </a:defRPr>
      </a:lvl5pPr>
      <a:lvl6pPr marL="2141982" algn="l" defTabSz="856793" rtl="0" eaLnBrk="1" latinLnBrk="0" hangingPunct="1">
        <a:defRPr sz="1687" kern="1200">
          <a:solidFill>
            <a:schemeClr val="tx1"/>
          </a:solidFill>
          <a:latin typeface="+mn-lt"/>
          <a:ea typeface="+mn-ea"/>
          <a:cs typeface="+mn-cs"/>
        </a:defRPr>
      </a:lvl6pPr>
      <a:lvl7pPr marL="2570378" algn="l" defTabSz="856793" rtl="0" eaLnBrk="1" latinLnBrk="0" hangingPunct="1">
        <a:defRPr sz="1687" kern="1200">
          <a:solidFill>
            <a:schemeClr val="tx1"/>
          </a:solidFill>
          <a:latin typeface="+mn-lt"/>
          <a:ea typeface="+mn-ea"/>
          <a:cs typeface="+mn-cs"/>
        </a:defRPr>
      </a:lvl7pPr>
      <a:lvl8pPr marL="2998775" algn="l" defTabSz="856793" rtl="0" eaLnBrk="1" latinLnBrk="0" hangingPunct="1">
        <a:defRPr sz="1687" kern="1200">
          <a:solidFill>
            <a:schemeClr val="tx1"/>
          </a:solidFill>
          <a:latin typeface="+mn-lt"/>
          <a:ea typeface="+mn-ea"/>
          <a:cs typeface="+mn-cs"/>
        </a:defRPr>
      </a:lvl8pPr>
      <a:lvl9pPr marL="3427171" algn="l" defTabSz="856793" rtl="0" eaLnBrk="1" latinLnBrk="0" hangingPunct="1">
        <a:defRPr sz="168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815739"/>
      </p:ext>
    </p:extLst>
  </p:cSld>
  <p:clrMap bg1="lt1" tx1="dk1" bg2="lt2" tx2="dk2" accent1="accent1" accent2="accent2" accent3="accent3" accent4="accent4" accent5="accent5" accent6="accent6" hlink="hlink" folHlink="folHlink"/>
  <p:sldLayoutIdLst>
    <p:sldLayoutId id="2147484028" r:id="rId1"/>
  </p:sldLayoutIdLst>
  <p:hf sldNum="0" hdr="0" ftr="0" dt="0"/>
  <p:txStyles>
    <p:titleStyle>
      <a:lvl1pPr algn="ctr" defTabSz="856793" rtl="0" eaLnBrk="1" latinLnBrk="0" hangingPunct="1">
        <a:spcBef>
          <a:spcPct val="0"/>
        </a:spcBef>
        <a:buNone/>
        <a:defRPr sz="4123" kern="1200">
          <a:solidFill>
            <a:schemeClr val="tx1"/>
          </a:solidFill>
          <a:latin typeface="+mj-lt"/>
          <a:ea typeface="+mj-ea"/>
          <a:cs typeface="+mj-cs"/>
        </a:defRPr>
      </a:lvl1pPr>
    </p:titleStyle>
    <p:bodyStyle>
      <a:lvl1pPr marL="321297" indent="-321297" algn="l" defTabSz="856793" rtl="0" eaLnBrk="1" latinLnBrk="0" hangingPunct="1">
        <a:spcBef>
          <a:spcPct val="20000"/>
        </a:spcBef>
        <a:buFont typeface="Arial" pitchFamily="34" charset="0"/>
        <a:buChar char="•"/>
        <a:defRPr sz="2998" kern="1200">
          <a:solidFill>
            <a:schemeClr val="tx1"/>
          </a:solidFill>
          <a:latin typeface="+mn-lt"/>
          <a:ea typeface="+mn-ea"/>
          <a:cs typeface="+mn-cs"/>
        </a:defRPr>
      </a:lvl1pPr>
      <a:lvl2pPr marL="696144" indent="-267748" algn="l" defTabSz="856793" rtl="0" eaLnBrk="1" latinLnBrk="0" hangingPunct="1">
        <a:spcBef>
          <a:spcPct val="20000"/>
        </a:spcBef>
        <a:buFont typeface="Arial" pitchFamily="34" charset="0"/>
        <a:buChar char="–"/>
        <a:defRPr sz="2624" kern="1200">
          <a:solidFill>
            <a:schemeClr val="tx1"/>
          </a:solidFill>
          <a:latin typeface="+mn-lt"/>
          <a:ea typeface="+mn-ea"/>
          <a:cs typeface="+mn-cs"/>
        </a:defRPr>
      </a:lvl2pPr>
      <a:lvl3pPr marL="1070991" indent="-214198" algn="l" defTabSz="856793" rtl="0" eaLnBrk="1" latinLnBrk="0" hangingPunct="1">
        <a:spcBef>
          <a:spcPct val="20000"/>
        </a:spcBef>
        <a:buFont typeface="Arial" pitchFamily="34" charset="0"/>
        <a:buChar char="•"/>
        <a:defRPr sz="2249" kern="1200">
          <a:solidFill>
            <a:schemeClr val="tx1"/>
          </a:solidFill>
          <a:latin typeface="+mn-lt"/>
          <a:ea typeface="+mn-ea"/>
          <a:cs typeface="+mn-cs"/>
        </a:defRPr>
      </a:lvl3pPr>
      <a:lvl4pPr marL="1499387" indent="-214198" algn="l" defTabSz="856793" rtl="0" eaLnBrk="1" latinLnBrk="0" hangingPunct="1">
        <a:spcBef>
          <a:spcPct val="20000"/>
        </a:spcBef>
        <a:buFont typeface="Arial" pitchFamily="34" charset="0"/>
        <a:buChar char="–"/>
        <a:defRPr sz="1874" kern="1200">
          <a:solidFill>
            <a:schemeClr val="tx1"/>
          </a:solidFill>
          <a:latin typeface="+mn-lt"/>
          <a:ea typeface="+mn-ea"/>
          <a:cs typeface="+mn-cs"/>
        </a:defRPr>
      </a:lvl4pPr>
      <a:lvl5pPr marL="1927784" indent="-214198" algn="l" defTabSz="856793" rtl="0" eaLnBrk="1" latinLnBrk="0" hangingPunct="1">
        <a:spcBef>
          <a:spcPct val="20000"/>
        </a:spcBef>
        <a:buFont typeface="Arial" pitchFamily="34" charset="0"/>
        <a:buChar char="»"/>
        <a:defRPr sz="1874" kern="1200">
          <a:solidFill>
            <a:schemeClr val="tx1"/>
          </a:solidFill>
          <a:latin typeface="+mn-lt"/>
          <a:ea typeface="+mn-ea"/>
          <a:cs typeface="+mn-cs"/>
        </a:defRPr>
      </a:lvl5pPr>
      <a:lvl6pPr marL="2356180" indent="-214198" algn="l" defTabSz="856793" rtl="0" eaLnBrk="1" latinLnBrk="0" hangingPunct="1">
        <a:spcBef>
          <a:spcPct val="20000"/>
        </a:spcBef>
        <a:buFont typeface="Arial" pitchFamily="34" charset="0"/>
        <a:buChar char="•"/>
        <a:defRPr sz="1874" kern="1200">
          <a:solidFill>
            <a:schemeClr val="tx1"/>
          </a:solidFill>
          <a:latin typeface="+mn-lt"/>
          <a:ea typeface="+mn-ea"/>
          <a:cs typeface="+mn-cs"/>
        </a:defRPr>
      </a:lvl6pPr>
      <a:lvl7pPr marL="2784577" indent="-214198" algn="l" defTabSz="856793" rtl="0" eaLnBrk="1" latinLnBrk="0" hangingPunct="1">
        <a:spcBef>
          <a:spcPct val="20000"/>
        </a:spcBef>
        <a:buFont typeface="Arial" pitchFamily="34" charset="0"/>
        <a:buChar char="•"/>
        <a:defRPr sz="1874" kern="1200">
          <a:solidFill>
            <a:schemeClr val="tx1"/>
          </a:solidFill>
          <a:latin typeface="+mn-lt"/>
          <a:ea typeface="+mn-ea"/>
          <a:cs typeface="+mn-cs"/>
        </a:defRPr>
      </a:lvl7pPr>
      <a:lvl8pPr marL="3212973" indent="-214198" algn="l" defTabSz="856793" rtl="0" eaLnBrk="1" latinLnBrk="0" hangingPunct="1">
        <a:spcBef>
          <a:spcPct val="20000"/>
        </a:spcBef>
        <a:buFont typeface="Arial" pitchFamily="34" charset="0"/>
        <a:buChar char="•"/>
        <a:defRPr sz="1874" kern="1200">
          <a:solidFill>
            <a:schemeClr val="tx1"/>
          </a:solidFill>
          <a:latin typeface="+mn-lt"/>
          <a:ea typeface="+mn-ea"/>
          <a:cs typeface="+mn-cs"/>
        </a:defRPr>
      </a:lvl8pPr>
      <a:lvl9pPr marL="3641369" indent="-214198" algn="l" defTabSz="856793" rtl="0" eaLnBrk="1" latinLnBrk="0" hangingPunct="1">
        <a:spcBef>
          <a:spcPct val="20000"/>
        </a:spcBef>
        <a:buFont typeface="Arial" pitchFamily="34" charset="0"/>
        <a:buChar char="•"/>
        <a:defRPr sz="1874" kern="1200">
          <a:solidFill>
            <a:schemeClr val="tx1"/>
          </a:solidFill>
          <a:latin typeface="+mn-lt"/>
          <a:ea typeface="+mn-ea"/>
          <a:cs typeface="+mn-cs"/>
        </a:defRPr>
      </a:lvl9pPr>
    </p:bodyStyle>
    <p:otherStyle>
      <a:defPPr>
        <a:defRPr lang="en-US"/>
      </a:defPPr>
      <a:lvl1pPr marL="0" algn="l" defTabSz="856793" rtl="0" eaLnBrk="1" latinLnBrk="0" hangingPunct="1">
        <a:defRPr sz="1687" kern="1200">
          <a:solidFill>
            <a:schemeClr val="tx1"/>
          </a:solidFill>
          <a:latin typeface="+mn-lt"/>
          <a:ea typeface="+mn-ea"/>
          <a:cs typeface="+mn-cs"/>
        </a:defRPr>
      </a:lvl1pPr>
      <a:lvl2pPr marL="428396" algn="l" defTabSz="856793" rtl="0" eaLnBrk="1" latinLnBrk="0" hangingPunct="1">
        <a:defRPr sz="1687" kern="1200">
          <a:solidFill>
            <a:schemeClr val="tx1"/>
          </a:solidFill>
          <a:latin typeface="+mn-lt"/>
          <a:ea typeface="+mn-ea"/>
          <a:cs typeface="+mn-cs"/>
        </a:defRPr>
      </a:lvl2pPr>
      <a:lvl3pPr marL="856793" algn="l" defTabSz="856793" rtl="0" eaLnBrk="1" latinLnBrk="0" hangingPunct="1">
        <a:defRPr sz="1687" kern="1200">
          <a:solidFill>
            <a:schemeClr val="tx1"/>
          </a:solidFill>
          <a:latin typeface="+mn-lt"/>
          <a:ea typeface="+mn-ea"/>
          <a:cs typeface="+mn-cs"/>
        </a:defRPr>
      </a:lvl3pPr>
      <a:lvl4pPr marL="1285189" algn="l" defTabSz="856793" rtl="0" eaLnBrk="1" latinLnBrk="0" hangingPunct="1">
        <a:defRPr sz="1687" kern="1200">
          <a:solidFill>
            <a:schemeClr val="tx1"/>
          </a:solidFill>
          <a:latin typeface="+mn-lt"/>
          <a:ea typeface="+mn-ea"/>
          <a:cs typeface="+mn-cs"/>
        </a:defRPr>
      </a:lvl4pPr>
      <a:lvl5pPr marL="1713586" algn="l" defTabSz="856793" rtl="0" eaLnBrk="1" latinLnBrk="0" hangingPunct="1">
        <a:defRPr sz="1687" kern="1200">
          <a:solidFill>
            <a:schemeClr val="tx1"/>
          </a:solidFill>
          <a:latin typeface="+mn-lt"/>
          <a:ea typeface="+mn-ea"/>
          <a:cs typeface="+mn-cs"/>
        </a:defRPr>
      </a:lvl5pPr>
      <a:lvl6pPr marL="2141982" algn="l" defTabSz="856793" rtl="0" eaLnBrk="1" latinLnBrk="0" hangingPunct="1">
        <a:defRPr sz="1687" kern="1200">
          <a:solidFill>
            <a:schemeClr val="tx1"/>
          </a:solidFill>
          <a:latin typeface="+mn-lt"/>
          <a:ea typeface="+mn-ea"/>
          <a:cs typeface="+mn-cs"/>
        </a:defRPr>
      </a:lvl6pPr>
      <a:lvl7pPr marL="2570378" algn="l" defTabSz="856793" rtl="0" eaLnBrk="1" latinLnBrk="0" hangingPunct="1">
        <a:defRPr sz="1687" kern="1200">
          <a:solidFill>
            <a:schemeClr val="tx1"/>
          </a:solidFill>
          <a:latin typeface="+mn-lt"/>
          <a:ea typeface="+mn-ea"/>
          <a:cs typeface="+mn-cs"/>
        </a:defRPr>
      </a:lvl7pPr>
      <a:lvl8pPr marL="2998775" algn="l" defTabSz="856793" rtl="0" eaLnBrk="1" latinLnBrk="0" hangingPunct="1">
        <a:defRPr sz="1687" kern="1200">
          <a:solidFill>
            <a:schemeClr val="tx1"/>
          </a:solidFill>
          <a:latin typeface="+mn-lt"/>
          <a:ea typeface="+mn-ea"/>
          <a:cs typeface="+mn-cs"/>
        </a:defRPr>
      </a:lvl8pPr>
      <a:lvl9pPr marL="3427171" algn="l" defTabSz="856793" rtl="0" eaLnBrk="1" latinLnBrk="0" hangingPunct="1">
        <a:defRPr sz="16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6.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tretch>
            <a:fillRect/>
          </a:stretch>
        </p:blipFill>
        <p:spPr>
          <a:xfrm>
            <a:off x="956611" y="0"/>
            <a:ext cx="10278776" cy="6858000"/>
          </a:xfrm>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US" dirty="0"/>
          </a:p>
        </p:txBody>
      </p:sp>
      <p:sp>
        <p:nvSpPr>
          <p:cNvPr id="6" name="Title 5">
            <a:extLst>
              <a:ext uri="{FF2B5EF4-FFF2-40B4-BE49-F238E27FC236}">
                <a16:creationId xmlns:a16="http://schemas.microsoft.com/office/drawing/2014/main" id="{3933031D-018B-489E-B613-2113C1CD2360}"/>
              </a:ext>
            </a:extLst>
          </p:cNvPr>
          <p:cNvSpPr>
            <a:spLocks noGrp="1"/>
          </p:cNvSpPr>
          <p:nvPr>
            <p:ph type="ctrTitle"/>
          </p:nvPr>
        </p:nvSpPr>
        <p:spPr/>
        <p:txBody>
          <a:bodyPr/>
          <a:lstStyle/>
          <a:p>
            <a:r>
              <a:rPr lang="en-US" dirty="0"/>
              <a:t>Informal Resolution Facilitator Training</a:t>
            </a:r>
            <a:br>
              <a:rPr lang="en-US" dirty="0"/>
            </a:br>
            <a:endParaRPr lang="en-US" dirty="0"/>
          </a:p>
        </p:txBody>
      </p:sp>
      <p:sp>
        <p:nvSpPr>
          <p:cNvPr id="7" name="Subtitle 6">
            <a:extLst>
              <a:ext uri="{FF2B5EF4-FFF2-40B4-BE49-F238E27FC236}">
                <a16:creationId xmlns:a16="http://schemas.microsoft.com/office/drawing/2014/main" id="{606F8B2E-A7F5-4413-BEED-BFF7C3D9FF78}"/>
              </a:ext>
            </a:extLst>
          </p:cNvPr>
          <p:cNvSpPr>
            <a:spLocks noGrp="1"/>
          </p:cNvSpPr>
          <p:nvPr>
            <p:ph type="subTitle" idx="1"/>
          </p:nvPr>
        </p:nvSpPr>
        <p:spPr/>
        <p:txBody>
          <a:bodyPr/>
          <a:lstStyle/>
          <a:p>
            <a:r>
              <a:rPr lang="en-US" dirty="0"/>
              <a:t>2022</a:t>
            </a:r>
          </a:p>
          <a:p>
            <a:endParaRPr lang="en-US" dirty="0"/>
          </a:p>
        </p:txBody>
      </p:sp>
    </p:spTree>
    <p:extLst>
      <p:ext uri="{BB962C8B-B14F-4D97-AF65-F5344CB8AC3E}">
        <p14:creationId xmlns:p14="http://schemas.microsoft.com/office/powerpoint/2010/main" val="31352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a:blip r:embed="rId3"/>
          <a:stretch>
            <a:fillRect/>
          </a:stretch>
        </p:blipFill>
        <p:spPr>
          <a:xfrm>
            <a:off x="0" y="164376"/>
            <a:ext cx="8329286" cy="5552857"/>
          </a:xfrm>
        </p:spPr>
      </p:pic>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dirty="0"/>
          </a:p>
        </p:txBody>
      </p:sp>
      <p:sp>
        <p:nvSpPr>
          <p:cNvPr id="43" name="Title 42">
            <a:extLst>
              <a:ext uri="{FF2B5EF4-FFF2-40B4-BE49-F238E27FC236}">
                <a16:creationId xmlns:a16="http://schemas.microsoft.com/office/drawing/2014/main" id="{CF39D3B5-ABDB-4DFF-8107-EF97569C9BBE}"/>
              </a:ext>
            </a:extLst>
          </p:cNvPr>
          <p:cNvSpPr>
            <a:spLocks noGrp="1"/>
          </p:cNvSpPr>
          <p:nvPr>
            <p:ph type="ctrTitle"/>
          </p:nvPr>
        </p:nvSpPr>
        <p:spPr>
          <a:xfrm>
            <a:off x="1103509" y="457199"/>
            <a:ext cx="4114800" cy="1524001"/>
          </a:xfrm>
        </p:spPr>
        <p:txBody>
          <a:bodyPr/>
          <a:lstStyle/>
          <a:p>
            <a:r>
              <a:rPr lang="en-US" dirty="0"/>
              <a:t>Personality strengths</a:t>
            </a:r>
          </a:p>
        </p:txBody>
      </p:sp>
      <p:sp>
        <p:nvSpPr>
          <p:cNvPr id="4" name="TextBox 3">
            <a:extLst>
              <a:ext uri="{FF2B5EF4-FFF2-40B4-BE49-F238E27FC236}">
                <a16:creationId xmlns:a16="http://schemas.microsoft.com/office/drawing/2014/main" id="{EF1FC777-0AE5-4EA0-B5BA-B048D631603F}"/>
              </a:ext>
            </a:extLst>
          </p:cNvPr>
          <p:cNvSpPr txBox="1"/>
          <p:nvPr/>
        </p:nvSpPr>
        <p:spPr>
          <a:xfrm>
            <a:off x="1257301" y="1592282"/>
            <a:ext cx="4046348"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Tolerant</a:t>
            </a:r>
          </a:p>
          <a:p>
            <a:pPr marL="285750" indent="-285750">
              <a:buFont typeface="Arial" panose="020B0604020202020204" pitchFamily="34" charset="0"/>
              <a:buChar char="•"/>
            </a:pPr>
            <a:r>
              <a:rPr lang="en-US" sz="2000" dirty="0"/>
              <a:t>Thoughtful</a:t>
            </a:r>
          </a:p>
          <a:p>
            <a:pPr marL="285750" indent="-285750">
              <a:buFont typeface="Arial" panose="020B0604020202020204" pitchFamily="34" charset="0"/>
              <a:buChar char="•"/>
            </a:pPr>
            <a:r>
              <a:rPr lang="en-US" sz="2000" dirty="0"/>
              <a:t>Practical</a:t>
            </a:r>
          </a:p>
          <a:p>
            <a:pPr marL="285750" indent="-285750">
              <a:buFont typeface="Arial" panose="020B0604020202020204" pitchFamily="34" charset="0"/>
              <a:buChar char="•"/>
            </a:pPr>
            <a:r>
              <a:rPr lang="en-US" sz="2000" dirty="0"/>
              <a:t>Collaborative</a:t>
            </a:r>
          </a:p>
          <a:p>
            <a:pPr marL="285750" indent="-285750">
              <a:buFont typeface="Arial" panose="020B0604020202020204" pitchFamily="34" charset="0"/>
              <a:buChar char="•"/>
            </a:pPr>
            <a:r>
              <a:rPr lang="en-US" sz="2000" dirty="0"/>
              <a:t>Respectful</a:t>
            </a:r>
          </a:p>
          <a:p>
            <a:pPr marL="285750" indent="-285750">
              <a:buFont typeface="Arial" panose="020B0604020202020204" pitchFamily="34" charset="0"/>
              <a:buChar char="•"/>
            </a:pPr>
            <a:r>
              <a:rPr lang="en-US" sz="2000" dirty="0"/>
              <a:t>Empathetic</a:t>
            </a:r>
          </a:p>
          <a:p>
            <a:pPr marL="285750" indent="-285750">
              <a:buFont typeface="Arial" panose="020B0604020202020204" pitchFamily="34" charset="0"/>
              <a:buChar char="•"/>
            </a:pPr>
            <a:r>
              <a:rPr lang="en-US" sz="2000" dirty="0"/>
              <a:t>Intuitive</a:t>
            </a:r>
          </a:p>
          <a:p>
            <a:pPr marL="285750" indent="-285750">
              <a:buFont typeface="Arial" panose="020B0604020202020204" pitchFamily="34" charset="0"/>
              <a:buChar char="•"/>
            </a:pPr>
            <a:r>
              <a:rPr lang="en-US" sz="2000" dirty="0"/>
              <a:t>Self-Aware</a:t>
            </a:r>
          </a:p>
          <a:p>
            <a:pPr marL="285750" indent="-285750">
              <a:buFont typeface="Arial" panose="020B0604020202020204" pitchFamily="34" charset="0"/>
              <a:buChar char="•"/>
            </a:pPr>
            <a:r>
              <a:rPr lang="en-US" sz="2000" dirty="0"/>
              <a:t>Creative</a:t>
            </a:r>
          </a:p>
          <a:p>
            <a:pPr marL="285750" indent="-285750">
              <a:buFont typeface="Arial" panose="020B0604020202020204" pitchFamily="34" charset="0"/>
              <a:buChar char="•"/>
            </a:pPr>
            <a:r>
              <a:rPr lang="en-US" sz="2000" dirty="0"/>
              <a:t>Non-Judgmental</a:t>
            </a:r>
          </a:p>
          <a:p>
            <a:pPr marL="285750" indent="-285750">
              <a:buFont typeface="Arial" panose="020B0604020202020204" pitchFamily="34" charset="0"/>
              <a:buChar char="•"/>
            </a:pPr>
            <a:r>
              <a:rPr lang="en-US" sz="2000" dirty="0"/>
              <a:t>Open-Minded</a:t>
            </a:r>
          </a:p>
          <a:p>
            <a:pPr marL="285750" indent="-285750">
              <a:buFont typeface="Arial" panose="020B0604020202020204" pitchFamily="34" charset="0"/>
              <a:buChar char="•"/>
            </a:pPr>
            <a:r>
              <a:rPr lang="en-US" sz="2000" dirty="0"/>
              <a:t>Credible</a:t>
            </a:r>
          </a:p>
        </p:txBody>
      </p:sp>
      <p:sp>
        <p:nvSpPr>
          <p:cNvPr id="2" name="TextBox 1">
            <a:extLst>
              <a:ext uri="{FF2B5EF4-FFF2-40B4-BE49-F238E27FC236}">
                <a16:creationId xmlns:a16="http://schemas.microsoft.com/office/drawing/2014/main" id="{56D215BA-64D2-47A0-84C1-A7002F2B925D}"/>
              </a:ext>
            </a:extLst>
          </p:cNvPr>
          <p:cNvSpPr txBox="1"/>
          <p:nvPr/>
        </p:nvSpPr>
        <p:spPr>
          <a:xfrm>
            <a:off x="7538924" y="715119"/>
            <a:ext cx="4343400" cy="1754326"/>
          </a:xfrm>
          <a:prstGeom prst="rect">
            <a:avLst/>
          </a:prstGeom>
          <a:noFill/>
        </p:spPr>
        <p:txBody>
          <a:bodyPr wrap="square" rtlCol="0">
            <a:spAutoFit/>
          </a:bodyPr>
          <a:lstStyle/>
          <a:p>
            <a:r>
              <a:rPr lang="en-US" sz="5400" dirty="0">
                <a:solidFill>
                  <a:schemeClr val="bg1"/>
                </a:solidFill>
              </a:rPr>
              <a:t>Communication Strengths</a:t>
            </a:r>
          </a:p>
        </p:txBody>
      </p:sp>
      <p:sp>
        <p:nvSpPr>
          <p:cNvPr id="44" name="Subtitle 43">
            <a:extLst>
              <a:ext uri="{FF2B5EF4-FFF2-40B4-BE49-F238E27FC236}">
                <a16:creationId xmlns:a16="http://schemas.microsoft.com/office/drawing/2014/main" id="{F522C824-2C48-4465-AABE-F46286D9ECD5}"/>
              </a:ext>
            </a:extLst>
          </p:cNvPr>
          <p:cNvSpPr>
            <a:spLocks noGrp="1"/>
          </p:cNvSpPr>
          <p:nvPr>
            <p:ph type="subTitle" idx="1"/>
          </p:nvPr>
        </p:nvSpPr>
        <p:spPr>
          <a:xfrm>
            <a:off x="6057900" y="2743200"/>
            <a:ext cx="4876800" cy="3657600"/>
          </a:xfrm>
        </p:spPr>
        <p:txBody>
          <a:bodyPr>
            <a:noAutofit/>
          </a:bodyPr>
          <a:lstStyle/>
          <a:p>
            <a:pPr marL="285750" indent="-285750">
              <a:buClr>
                <a:schemeClr val="bg1"/>
              </a:buClr>
              <a:buFont typeface="Arial" panose="020B0604020202020204" pitchFamily="34" charset="0"/>
              <a:buChar char="•"/>
            </a:pPr>
            <a:r>
              <a:rPr lang="en-US" sz="2400" dirty="0"/>
              <a:t>Characterize but don’t criticize</a:t>
            </a:r>
          </a:p>
          <a:p>
            <a:pPr marL="285750" indent="-285750">
              <a:buClr>
                <a:schemeClr val="bg1"/>
              </a:buClr>
              <a:buFont typeface="Arial" panose="020B0604020202020204" pitchFamily="34" charset="0"/>
              <a:buChar char="•"/>
            </a:pPr>
            <a:r>
              <a:rPr lang="en-US" sz="2400" dirty="0"/>
              <a:t>Clarity</a:t>
            </a:r>
          </a:p>
          <a:p>
            <a:pPr marL="285750" indent="-285750">
              <a:buClr>
                <a:schemeClr val="bg1"/>
              </a:buClr>
              <a:buFont typeface="Arial" panose="020B0604020202020204" pitchFamily="34" charset="0"/>
              <a:buChar char="•"/>
            </a:pPr>
            <a:r>
              <a:rPr lang="en-US" sz="2400" dirty="0"/>
              <a:t>Emotional control</a:t>
            </a:r>
          </a:p>
          <a:p>
            <a:pPr marL="285750" indent="-285750">
              <a:buClr>
                <a:schemeClr val="bg1"/>
              </a:buClr>
              <a:buFont typeface="Arial" panose="020B0604020202020204" pitchFamily="34" charset="0"/>
              <a:buChar char="•"/>
            </a:pPr>
            <a:r>
              <a:rPr lang="en-US" sz="2400" dirty="0"/>
              <a:t>Eye contact</a:t>
            </a:r>
          </a:p>
          <a:p>
            <a:pPr marL="285750" indent="-285750">
              <a:buClr>
                <a:schemeClr val="bg1"/>
              </a:buClr>
              <a:buFont typeface="Arial" panose="020B0604020202020204" pitchFamily="34" charset="0"/>
              <a:buChar char="•"/>
            </a:pPr>
            <a:r>
              <a:rPr lang="en-US" sz="2400" dirty="0"/>
              <a:t>Relaxed tone</a:t>
            </a:r>
          </a:p>
          <a:p>
            <a:pPr marL="285750" indent="-285750">
              <a:buClr>
                <a:schemeClr val="bg1"/>
              </a:buClr>
              <a:buFont typeface="Arial" panose="020B0604020202020204" pitchFamily="34" charset="0"/>
              <a:buChar char="•"/>
            </a:pPr>
            <a:r>
              <a:rPr lang="en-US" sz="2400" dirty="0"/>
              <a:t>Avoid negative body language</a:t>
            </a:r>
          </a:p>
          <a:p>
            <a:pPr marL="285750" indent="-285750">
              <a:buClr>
                <a:schemeClr val="bg1"/>
              </a:buClr>
              <a:buFont typeface="Arial" panose="020B0604020202020204" pitchFamily="34" charset="0"/>
              <a:buChar char="•"/>
            </a:pPr>
            <a:r>
              <a:rPr lang="en-US" sz="2400" dirty="0"/>
              <a:t>Avoid negative verbal or facial reactions</a:t>
            </a:r>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en-US" dirty="0"/>
          </a:p>
        </p:txBody>
      </p:sp>
    </p:spTree>
    <p:extLst>
      <p:ext uri="{BB962C8B-B14F-4D97-AF65-F5344CB8AC3E}">
        <p14:creationId xmlns:p14="http://schemas.microsoft.com/office/powerpoint/2010/main" val="410906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771682-61E2-4EFC-9D9B-3C56FEED7500}"/>
              </a:ext>
            </a:extLst>
          </p:cNvPr>
          <p:cNvSpPr>
            <a:spLocks noGrp="1"/>
          </p:cNvSpPr>
          <p:nvPr>
            <p:ph type="title"/>
          </p:nvPr>
        </p:nvSpPr>
        <p:spPr/>
        <p:txBody>
          <a:bodyPr/>
          <a:lstStyle/>
          <a:p>
            <a:r>
              <a:rPr lang="en-US" dirty="0"/>
              <a:t>Facilitator Role</a:t>
            </a:r>
          </a:p>
        </p:txBody>
      </p:sp>
      <p:sp>
        <p:nvSpPr>
          <p:cNvPr id="9" name="TextBox 8">
            <a:extLst>
              <a:ext uri="{FF2B5EF4-FFF2-40B4-BE49-F238E27FC236}">
                <a16:creationId xmlns:a16="http://schemas.microsoft.com/office/drawing/2014/main" id="{6F9FD027-A504-4841-BAF4-F111C88BD3F4}"/>
              </a:ext>
            </a:extLst>
          </p:cNvPr>
          <p:cNvSpPr txBox="1"/>
          <p:nvPr/>
        </p:nvSpPr>
        <p:spPr>
          <a:xfrm>
            <a:off x="548640" y="2057400"/>
            <a:ext cx="1057656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Ensures an equitable and fair process</a:t>
            </a:r>
          </a:p>
          <a:p>
            <a:pPr marL="457200" indent="-457200">
              <a:buFont typeface="Arial" panose="020B0604020202020204" pitchFamily="34" charset="0"/>
              <a:buChar char="•"/>
            </a:pPr>
            <a:r>
              <a:rPr lang="en-US" sz="2800" dirty="0"/>
              <a:t>Allows each party to feel empowered and heard</a:t>
            </a:r>
          </a:p>
          <a:p>
            <a:pPr marL="457200" indent="-457200">
              <a:buFont typeface="Arial" panose="020B0604020202020204" pitchFamily="34" charset="0"/>
              <a:buChar char="•"/>
            </a:pPr>
            <a:r>
              <a:rPr lang="en-US" sz="2800" dirty="0"/>
              <a:t>Encourages and guides meaningful dialogue between parties</a:t>
            </a:r>
          </a:p>
          <a:p>
            <a:pPr marL="457200" indent="-457200">
              <a:buFont typeface="Arial" panose="020B0604020202020204" pitchFamily="34" charset="0"/>
              <a:buChar char="•"/>
            </a:pPr>
            <a:r>
              <a:rPr lang="en-US" sz="2800" dirty="0"/>
              <a:t>Helps uncover parties’ underlying needs and interests</a:t>
            </a:r>
          </a:p>
        </p:txBody>
      </p:sp>
    </p:spTree>
    <p:extLst>
      <p:ext uri="{BB962C8B-B14F-4D97-AF65-F5344CB8AC3E}">
        <p14:creationId xmlns:p14="http://schemas.microsoft.com/office/powerpoint/2010/main" val="316887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A737-766E-42C2-94B1-83C3D925789D}"/>
              </a:ext>
            </a:extLst>
          </p:cNvPr>
          <p:cNvSpPr>
            <a:spLocks noGrp="1"/>
          </p:cNvSpPr>
          <p:nvPr>
            <p:ph type="title"/>
          </p:nvPr>
        </p:nvSpPr>
        <p:spPr/>
        <p:txBody>
          <a:bodyPr/>
          <a:lstStyle/>
          <a:p>
            <a:r>
              <a:rPr lang="en-US" dirty="0"/>
              <a:t>Advisors</a:t>
            </a:r>
          </a:p>
        </p:txBody>
      </p:sp>
      <p:sp>
        <p:nvSpPr>
          <p:cNvPr id="5" name="Content Placeholder 4">
            <a:extLst>
              <a:ext uri="{FF2B5EF4-FFF2-40B4-BE49-F238E27FC236}">
                <a16:creationId xmlns:a16="http://schemas.microsoft.com/office/drawing/2014/main" id="{4B9CD54F-113D-4C6A-BDD7-515AB1DDC2FC}"/>
              </a:ext>
            </a:extLst>
          </p:cNvPr>
          <p:cNvSpPr>
            <a:spLocks noGrp="1"/>
          </p:cNvSpPr>
          <p:nvPr>
            <p:ph sz="quarter" idx="13"/>
          </p:nvPr>
        </p:nvSpPr>
        <p:spPr/>
        <p:txBody>
          <a:bodyPr/>
          <a:lstStyle/>
          <a:p>
            <a:r>
              <a:rPr lang="en-US" dirty="0"/>
              <a:t>Advisors of choice are permitted in the informal resolution process</a:t>
            </a:r>
          </a:p>
          <a:p>
            <a:r>
              <a:rPr lang="en-US" dirty="0"/>
              <a:t>Can attend meetings. Advisors do not generally have a speaking role in meetings.</a:t>
            </a:r>
          </a:p>
        </p:txBody>
      </p:sp>
      <p:pic>
        <p:nvPicPr>
          <p:cNvPr id="8" name="Picture Placeholder 7">
            <a:extLst>
              <a:ext uri="{FF2B5EF4-FFF2-40B4-BE49-F238E27FC236}">
                <a16:creationId xmlns:a16="http://schemas.microsoft.com/office/drawing/2014/main" id="{751D2146-9002-401E-AA5A-90F8755834F9}"/>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2"/>
          <a:srcRect t="43047" b="21103"/>
          <a:stretch/>
        </p:blipFill>
        <p:spPr>
          <a:xfrm>
            <a:off x="0" y="112976"/>
            <a:ext cx="12191999" cy="3316024"/>
          </a:xfrm>
        </p:spPr>
      </p:pic>
    </p:spTree>
    <p:extLst>
      <p:ext uri="{BB962C8B-B14F-4D97-AF65-F5344CB8AC3E}">
        <p14:creationId xmlns:p14="http://schemas.microsoft.com/office/powerpoint/2010/main" val="2309780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Intake Process</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p:txBody>
          <a:bodyPr>
            <a:normAutofit lnSpcReduction="10000"/>
          </a:bodyPr>
          <a:lstStyle/>
          <a:p>
            <a:r>
              <a:rPr lang="en-US" sz="3600" dirty="0"/>
              <a:t>Ascertain motivation for pursuing informal resolution</a:t>
            </a:r>
          </a:p>
          <a:p>
            <a:r>
              <a:rPr lang="en-US" sz="3600" dirty="0"/>
              <a:t>Determine positions, interests, and needs</a:t>
            </a:r>
          </a:p>
          <a:p>
            <a:r>
              <a:rPr lang="en-US" sz="3600" dirty="0"/>
              <a:t>Ascertain goals and which resolution method is most likely to meet goals</a:t>
            </a:r>
          </a:p>
          <a:p>
            <a:r>
              <a:rPr lang="en-US" sz="3600" dirty="0"/>
              <a:t>Manage expectations</a:t>
            </a:r>
          </a:p>
          <a:p>
            <a:r>
              <a:rPr lang="en-US" sz="3600" dirty="0"/>
              <a:t>What occurred from their perspective</a:t>
            </a:r>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p:txBody>
          <a:bodyPr/>
          <a:lstStyle/>
          <a:p>
            <a:r>
              <a:rPr lang="en-US" dirty="0"/>
              <a:t>Informal Facilitator Role</a:t>
            </a:r>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Tree>
    <p:extLst>
      <p:ext uri="{BB962C8B-B14F-4D97-AF65-F5344CB8AC3E}">
        <p14:creationId xmlns:p14="http://schemas.microsoft.com/office/powerpoint/2010/main" val="3398078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hotograph of an iceberg with part above the surface and a larger part below the surface.">
            <a:extLst>
              <a:ext uri="{FF2B5EF4-FFF2-40B4-BE49-F238E27FC236}">
                <a16:creationId xmlns:a16="http://schemas.microsoft.com/office/drawing/2014/main" id="{D81C4B78-0987-450F-80B1-F5518799CEC4}"/>
              </a:ext>
            </a:extLst>
          </p:cNvPr>
          <p:cNvPicPr>
            <a:picLocks noChangeAspect="1"/>
          </p:cNvPicPr>
          <p:nvPr/>
        </p:nvPicPr>
        <p:blipFill>
          <a:blip r:embed="rId3"/>
          <a:stretch>
            <a:fillRect/>
          </a:stretch>
        </p:blipFill>
        <p:spPr>
          <a:xfrm>
            <a:off x="4353080" y="1726798"/>
            <a:ext cx="3194040" cy="4641340"/>
          </a:xfrm>
          <a:prstGeom prst="rect">
            <a:avLst/>
          </a:prstGeo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Positions, Interests, Needs</a:t>
            </a:r>
          </a:p>
        </p:txBody>
      </p:sp>
      <p:sp>
        <p:nvSpPr>
          <p:cNvPr id="24" name="Text Placeholder 23">
            <a:extLst>
              <a:ext uri="{FF2B5EF4-FFF2-40B4-BE49-F238E27FC236}">
                <a16:creationId xmlns:a16="http://schemas.microsoft.com/office/drawing/2014/main" id="{2BE63BA8-EAF4-4B88-8D23-BEF6AA60CC23}"/>
              </a:ext>
            </a:extLst>
          </p:cNvPr>
          <p:cNvSpPr>
            <a:spLocks noGrp="1"/>
          </p:cNvSpPr>
          <p:nvPr>
            <p:ph type="body" sz="quarter" idx="16"/>
          </p:nvPr>
        </p:nvSpPr>
        <p:spPr>
          <a:xfrm>
            <a:off x="-1008619" y="2374362"/>
            <a:ext cx="4937760" cy="424732"/>
          </a:xfrm>
        </p:spPr>
        <p:txBody>
          <a:bodyPr/>
          <a:lstStyle/>
          <a:p>
            <a:r>
              <a:rPr lang="en-US" sz="2800" dirty="0"/>
              <a:t>Positions </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7626639" y="2063236"/>
            <a:ext cx="4312844" cy="914490"/>
          </a:xfrm>
        </p:spPr>
        <p:txBody>
          <a:bodyPr/>
          <a:lstStyle/>
          <a:p>
            <a:r>
              <a:rPr lang="en-US" sz="2000" dirty="0"/>
              <a:t>Specific demands, a chosen stance, a solution a party has decided upon—most parties start with positions</a:t>
            </a:r>
          </a:p>
        </p:txBody>
      </p:sp>
      <p:sp>
        <p:nvSpPr>
          <p:cNvPr id="25" name="Text Placeholder 24">
            <a:extLst>
              <a:ext uri="{FF2B5EF4-FFF2-40B4-BE49-F238E27FC236}">
                <a16:creationId xmlns:a16="http://schemas.microsoft.com/office/drawing/2014/main" id="{34818BA8-E954-4497-B8B9-B67D92F6032D}"/>
              </a:ext>
            </a:extLst>
          </p:cNvPr>
          <p:cNvSpPr>
            <a:spLocks noGrp="1"/>
          </p:cNvSpPr>
          <p:nvPr>
            <p:ph type="body" sz="quarter" idx="23"/>
          </p:nvPr>
        </p:nvSpPr>
        <p:spPr>
          <a:xfrm>
            <a:off x="-274320" y="3797550"/>
            <a:ext cx="4023360" cy="424732"/>
          </a:xfrm>
        </p:spPr>
        <p:txBody>
          <a:bodyPr/>
          <a:lstStyle/>
          <a:p>
            <a:r>
              <a:rPr lang="en-US" sz="2800" dirty="0"/>
              <a:t>Interests </a:t>
            </a:r>
          </a:p>
        </p:txBody>
      </p:sp>
      <p:sp>
        <p:nvSpPr>
          <p:cNvPr id="23" name="Content Placeholder 22">
            <a:extLst>
              <a:ext uri="{FF2B5EF4-FFF2-40B4-BE49-F238E27FC236}">
                <a16:creationId xmlns:a16="http://schemas.microsoft.com/office/drawing/2014/main" id="{2F8BDB9A-6E49-4052-924A-83FDD2B0A487}"/>
              </a:ext>
            </a:extLst>
          </p:cNvPr>
          <p:cNvSpPr>
            <a:spLocks noGrp="1"/>
          </p:cNvSpPr>
          <p:nvPr>
            <p:ph sz="quarter" idx="22"/>
          </p:nvPr>
        </p:nvSpPr>
        <p:spPr>
          <a:xfrm>
            <a:off x="7547120" y="3590223"/>
            <a:ext cx="4932405" cy="914490"/>
          </a:xfrm>
        </p:spPr>
        <p:txBody>
          <a:bodyPr/>
          <a:lstStyle/>
          <a:p>
            <a:r>
              <a:rPr lang="en-US" sz="2000" dirty="0"/>
              <a:t>Underlying motivations, hopes, concerns, desires, worries that led to position</a:t>
            </a:r>
          </a:p>
        </p:txBody>
      </p:sp>
      <p:sp>
        <p:nvSpPr>
          <p:cNvPr id="4" name="Text Placeholder 3">
            <a:extLst>
              <a:ext uri="{FF2B5EF4-FFF2-40B4-BE49-F238E27FC236}">
                <a16:creationId xmlns:a16="http://schemas.microsoft.com/office/drawing/2014/main" id="{B9105FAE-96F0-43A6-B386-AAE4E62C6E85}"/>
              </a:ext>
            </a:extLst>
          </p:cNvPr>
          <p:cNvSpPr>
            <a:spLocks noGrp="1"/>
          </p:cNvSpPr>
          <p:nvPr>
            <p:ph type="body" sz="quarter" idx="26"/>
          </p:nvPr>
        </p:nvSpPr>
        <p:spPr>
          <a:xfrm>
            <a:off x="548640" y="5385675"/>
            <a:ext cx="2956560" cy="424732"/>
          </a:xfrm>
        </p:spPr>
        <p:txBody>
          <a:bodyPr/>
          <a:lstStyle/>
          <a:p>
            <a:r>
              <a:rPr lang="en-US" sz="2800" dirty="0"/>
              <a:t>Needs </a:t>
            </a:r>
          </a:p>
        </p:txBody>
      </p:sp>
      <p:sp>
        <p:nvSpPr>
          <p:cNvPr id="34" name="Content Placeholder 33">
            <a:extLst>
              <a:ext uri="{FF2B5EF4-FFF2-40B4-BE49-F238E27FC236}">
                <a16:creationId xmlns:a16="http://schemas.microsoft.com/office/drawing/2014/main" id="{38AA8C13-AFD3-4C46-AEA7-67BEBF73986D}"/>
              </a:ext>
            </a:extLst>
          </p:cNvPr>
          <p:cNvSpPr>
            <a:spLocks noGrp="1"/>
          </p:cNvSpPr>
          <p:nvPr>
            <p:ph sz="quarter" idx="25"/>
          </p:nvPr>
        </p:nvSpPr>
        <p:spPr>
          <a:xfrm>
            <a:off x="7626639" y="5117210"/>
            <a:ext cx="5413602" cy="914490"/>
          </a:xfrm>
        </p:spPr>
        <p:txBody>
          <a:bodyPr/>
          <a:lstStyle/>
          <a:p>
            <a:r>
              <a:rPr lang="en-US" sz="2000" dirty="0"/>
              <a:t>What party actually must have</a:t>
            </a:r>
          </a:p>
        </p:txBody>
      </p:sp>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082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Picture of three lemons">
            <a:extLst>
              <a:ext uri="{FF2B5EF4-FFF2-40B4-BE49-F238E27FC236}">
                <a16:creationId xmlns:a16="http://schemas.microsoft.com/office/drawing/2014/main" id="{15E4939C-1EAF-43BA-896F-BFB3EC19046A}"/>
              </a:ext>
            </a:extLst>
          </p:cNvPr>
          <p:cNvPicPr>
            <a:picLocks noGrp="1" noChangeAspect="1"/>
          </p:cNvPicPr>
          <p:nvPr>
            <p:ph type="pic" sz="quarter" idx="17"/>
          </p:nvPr>
        </p:nvPicPr>
        <p:blipFill>
          <a:blip r:embed="rId2"/>
          <a:srcRect t="13910" b="13910"/>
          <a:stretch>
            <a:fillRect/>
          </a:stretch>
        </p:blipFill>
        <p:spPr/>
      </p:pic>
      <p:sp>
        <p:nvSpPr>
          <p:cNvPr id="13" name="Title 12">
            <a:extLst>
              <a:ext uri="{FF2B5EF4-FFF2-40B4-BE49-F238E27FC236}">
                <a16:creationId xmlns:a16="http://schemas.microsoft.com/office/drawing/2014/main" id="{9DE2F706-77AA-43DB-9D36-CB5B35E82184}"/>
              </a:ext>
            </a:extLst>
          </p:cNvPr>
          <p:cNvSpPr>
            <a:spLocks noGrp="1"/>
          </p:cNvSpPr>
          <p:nvPr>
            <p:ph type="title"/>
          </p:nvPr>
        </p:nvSpPr>
        <p:spPr/>
        <p:txBody>
          <a:bodyPr>
            <a:normAutofit fontScale="90000"/>
          </a:bodyPr>
          <a:lstStyle/>
          <a:p>
            <a:r>
              <a:rPr lang="en-US" dirty="0"/>
              <a:t>Positions, Interests, Needs</a:t>
            </a:r>
          </a:p>
        </p:txBody>
      </p:sp>
    </p:spTree>
    <p:extLst>
      <p:ext uri="{BB962C8B-B14F-4D97-AF65-F5344CB8AC3E}">
        <p14:creationId xmlns:p14="http://schemas.microsoft.com/office/powerpoint/2010/main" val="274172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AFF3DA-D780-4852-B3C7-893AEE78E06E}"/>
              </a:ext>
            </a:extLst>
          </p:cNvPr>
          <p:cNvSpPr>
            <a:spLocks noGrp="1"/>
          </p:cNvSpPr>
          <p:nvPr>
            <p:ph type="title"/>
          </p:nvPr>
        </p:nvSpPr>
        <p:spPr/>
        <p:txBody>
          <a:bodyPr/>
          <a:lstStyle/>
          <a:p>
            <a:r>
              <a:rPr lang="en-US" dirty="0"/>
              <a:t>Potential Process</a:t>
            </a:r>
          </a:p>
        </p:txBody>
      </p:sp>
      <p:sp>
        <p:nvSpPr>
          <p:cNvPr id="6" name="Content Placeholder 5">
            <a:extLst>
              <a:ext uri="{FF2B5EF4-FFF2-40B4-BE49-F238E27FC236}">
                <a16:creationId xmlns:a16="http://schemas.microsoft.com/office/drawing/2014/main" id="{2C503BE7-4EBE-4F77-874E-231F7539710F}"/>
              </a:ext>
            </a:extLst>
          </p:cNvPr>
          <p:cNvSpPr>
            <a:spLocks noGrp="1"/>
          </p:cNvSpPr>
          <p:nvPr>
            <p:ph sz="quarter" idx="13"/>
          </p:nvPr>
        </p:nvSpPr>
        <p:spPr/>
        <p:txBody>
          <a:bodyPr>
            <a:normAutofit fontScale="92500" lnSpcReduction="10000"/>
          </a:bodyPr>
          <a:lstStyle/>
          <a:p>
            <a:r>
              <a:rPr lang="en-US" dirty="0"/>
              <a:t>Meet with Complainant—identify interests, identify possible solutions, prepare any message to other party</a:t>
            </a:r>
          </a:p>
          <a:p>
            <a:pPr lvl="1"/>
            <a:r>
              <a:rPr lang="en-US" dirty="0"/>
              <a:t>Ex. “What, if anything, would you like me to tell him/her/them about how you are feeling?</a:t>
            </a:r>
          </a:p>
          <a:p>
            <a:pPr lvl="1"/>
            <a:r>
              <a:rPr lang="en-US" dirty="0"/>
              <a:t>Ex. “What, if anything, do you want me to say to him/her/them about the fear you continue to have?”</a:t>
            </a:r>
          </a:p>
          <a:p>
            <a:pPr lvl="1"/>
            <a:r>
              <a:rPr lang="en-US" dirty="0"/>
              <a:t>Ex. “Is there anything that could be done right now that would help meet your needs?”</a:t>
            </a:r>
          </a:p>
          <a:p>
            <a:pPr lvl="1"/>
            <a:r>
              <a:rPr lang="en-US" dirty="0"/>
              <a:t>Ex. “What would you like to see Respondent do to repair the harm to you?”</a:t>
            </a:r>
          </a:p>
          <a:p>
            <a:r>
              <a:rPr lang="en-US" dirty="0"/>
              <a:t>Meet with Respondent—identify interests, identify possible solutions, share information from Complainant, prepare message to Complainant</a:t>
            </a:r>
          </a:p>
          <a:p>
            <a:r>
              <a:rPr lang="en-US" dirty="0"/>
              <a:t>Meet with parties to continue to generate and test solutions</a:t>
            </a:r>
          </a:p>
          <a:p>
            <a:r>
              <a:rPr lang="en-US" dirty="0"/>
              <a:t>Develop an agreement and review with parties</a:t>
            </a:r>
          </a:p>
          <a:p>
            <a:r>
              <a:rPr lang="en-US" dirty="0"/>
              <a:t>Parties sign agreement, or process referred back to Title IX Coordinator </a:t>
            </a:r>
          </a:p>
        </p:txBody>
      </p:sp>
      <p:sp>
        <p:nvSpPr>
          <p:cNvPr id="8" name="Text Placeholder 7">
            <a:extLst>
              <a:ext uri="{FF2B5EF4-FFF2-40B4-BE49-F238E27FC236}">
                <a16:creationId xmlns:a16="http://schemas.microsoft.com/office/drawing/2014/main" id="{7DB5E8C8-4777-4E07-A096-67E885A5D0F3}"/>
              </a:ext>
            </a:extLst>
          </p:cNvPr>
          <p:cNvSpPr>
            <a:spLocks noGrp="1"/>
          </p:cNvSpPr>
          <p:nvPr>
            <p:ph type="body" sz="quarter" idx="16"/>
          </p:nvPr>
        </p:nvSpPr>
        <p:spPr/>
        <p:txBody>
          <a:bodyPr/>
          <a:lstStyle/>
          <a:p>
            <a:r>
              <a:rPr lang="en-US" dirty="0"/>
              <a:t>Sample of Shuttle Diplomacy</a:t>
            </a:r>
          </a:p>
        </p:txBody>
      </p:sp>
    </p:spTree>
    <p:extLst>
      <p:ext uri="{BB962C8B-B14F-4D97-AF65-F5344CB8AC3E}">
        <p14:creationId xmlns:p14="http://schemas.microsoft.com/office/powerpoint/2010/main" val="3828880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875F6-B818-C242-DD32-35B60D4D4305}"/>
              </a:ext>
            </a:extLst>
          </p:cNvPr>
          <p:cNvSpPr>
            <a:spLocks noGrp="1"/>
          </p:cNvSpPr>
          <p:nvPr>
            <p:ph type="title"/>
          </p:nvPr>
        </p:nvSpPr>
        <p:spPr/>
        <p:txBody>
          <a:bodyPr>
            <a:normAutofit fontScale="90000"/>
          </a:bodyPr>
          <a:lstStyle/>
          <a:p>
            <a:r>
              <a:rPr lang="en-US" dirty="0"/>
              <a:t>Voluntary Meetings Between Offender and Harmed Party</a:t>
            </a:r>
          </a:p>
        </p:txBody>
      </p:sp>
      <p:pic>
        <p:nvPicPr>
          <p:cNvPr id="16" name="Picture Placeholder 15" descr="Chart showing University of San Diego's Center for Restorative Justice process steps. It includes (1) pre-conference, (2) conference, (3) post-conference. Pre-conference text includes &quot;referral, outreach, assessment, preparation.&quot; Conference text states &quot;what happened? what was the harm? How can we repair harm and rebuild trust?&quot; Post conference text states: &quot;Agreement monitoring, assessment, and mentoring.&quot; Text in a box states in bullets &quot;voluntary meeting between offender and harmed party and trained facilitators.&quot;">
            <a:extLst>
              <a:ext uri="{FF2B5EF4-FFF2-40B4-BE49-F238E27FC236}">
                <a16:creationId xmlns:a16="http://schemas.microsoft.com/office/drawing/2014/main" id="{68F788FC-B1BF-4428-BDDD-880DF2351B24}"/>
              </a:ext>
            </a:extLst>
          </p:cNvPr>
          <p:cNvPicPr>
            <a:picLocks noGrp="1" noChangeAspect="1"/>
          </p:cNvPicPr>
          <p:nvPr>
            <p:ph type="pic" sz="quarter" idx="17"/>
          </p:nvPr>
        </p:nvPicPr>
        <p:blipFill>
          <a:blip r:embed="rId3"/>
          <a:srcRect l="2933" r="2933"/>
          <a:stretch>
            <a:fillRect/>
          </a:stretch>
        </p:blipFill>
        <p:spPr/>
      </p:pic>
    </p:spTree>
    <p:extLst>
      <p:ext uri="{BB962C8B-B14F-4D97-AF65-F5344CB8AC3E}">
        <p14:creationId xmlns:p14="http://schemas.microsoft.com/office/powerpoint/2010/main" val="534387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9D8681-5B7E-4EC1-9197-C1BE22336AE0}"/>
              </a:ext>
            </a:extLst>
          </p:cNvPr>
          <p:cNvSpPr>
            <a:spLocks noGrp="1"/>
          </p:cNvSpPr>
          <p:nvPr>
            <p:ph type="title"/>
          </p:nvPr>
        </p:nvSpPr>
        <p:spPr/>
        <p:txBody>
          <a:bodyPr/>
          <a:lstStyle/>
          <a:p>
            <a:r>
              <a:rPr lang="en-US" dirty="0"/>
              <a:t>Restorative Justice</a:t>
            </a:r>
          </a:p>
        </p:txBody>
      </p:sp>
      <p:sp>
        <p:nvSpPr>
          <p:cNvPr id="6" name="Content Placeholder 5">
            <a:extLst>
              <a:ext uri="{FF2B5EF4-FFF2-40B4-BE49-F238E27FC236}">
                <a16:creationId xmlns:a16="http://schemas.microsoft.com/office/drawing/2014/main" id="{636036E6-797A-4B93-A1C8-66E75855488F}"/>
              </a:ext>
            </a:extLst>
          </p:cNvPr>
          <p:cNvSpPr>
            <a:spLocks noGrp="1"/>
          </p:cNvSpPr>
          <p:nvPr>
            <p:ph sz="quarter" idx="13"/>
          </p:nvPr>
        </p:nvSpPr>
        <p:spPr/>
        <p:txBody>
          <a:bodyPr>
            <a:normAutofit lnSpcReduction="10000"/>
          </a:bodyPr>
          <a:lstStyle/>
          <a:p>
            <a:r>
              <a:rPr lang="en-US" dirty="0"/>
              <a:t>What happened?</a:t>
            </a:r>
          </a:p>
          <a:p>
            <a:r>
              <a:rPr lang="en-US" dirty="0"/>
              <a:t>What impact did this incident have on you?</a:t>
            </a:r>
          </a:p>
          <a:p>
            <a:r>
              <a:rPr lang="en-US" dirty="0"/>
              <a:t>What was the hardest thing about this?</a:t>
            </a:r>
          </a:p>
          <a:p>
            <a:r>
              <a:rPr lang="en-US" dirty="0"/>
              <a:t>If the person responsible were here, what would you like to say to them or ask them?</a:t>
            </a:r>
          </a:p>
          <a:p>
            <a:r>
              <a:rPr lang="en-US" dirty="0"/>
              <a:t>Is there anything that could be done right now that would help meet your needs?</a:t>
            </a:r>
          </a:p>
          <a:p>
            <a:r>
              <a:rPr lang="en-US" dirty="0"/>
              <a:t>Are there things in this community that permit/encourage incidents like this to happen that you would like to see addressed?</a:t>
            </a:r>
          </a:p>
          <a:p>
            <a:r>
              <a:rPr lang="en-US" dirty="0"/>
              <a:t>What would you like to see Respondent do to repair the harm they have caused you?</a:t>
            </a:r>
          </a:p>
          <a:p>
            <a:r>
              <a:rPr lang="en-US" dirty="0"/>
              <a:t>What concerns do you have about participating in this process?</a:t>
            </a:r>
          </a:p>
        </p:txBody>
      </p:sp>
      <p:sp>
        <p:nvSpPr>
          <p:cNvPr id="8" name="Text Placeholder 7">
            <a:extLst>
              <a:ext uri="{FF2B5EF4-FFF2-40B4-BE49-F238E27FC236}">
                <a16:creationId xmlns:a16="http://schemas.microsoft.com/office/drawing/2014/main" id="{BAB661EE-1E7F-4621-BF1C-8835DFCBEE2D}"/>
              </a:ext>
            </a:extLst>
          </p:cNvPr>
          <p:cNvSpPr>
            <a:spLocks noGrp="1"/>
          </p:cNvSpPr>
          <p:nvPr>
            <p:ph type="body" sz="quarter" idx="16"/>
          </p:nvPr>
        </p:nvSpPr>
        <p:spPr/>
        <p:txBody>
          <a:bodyPr/>
          <a:lstStyle/>
          <a:p>
            <a:r>
              <a:rPr lang="en-US" dirty="0"/>
              <a:t>Questions for Complainant</a:t>
            </a:r>
          </a:p>
        </p:txBody>
      </p:sp>
    </p:spTree>
    <p:extLst>
      <p:ext uri="{BB962C8B-B14F-4D97-AF65-F5344CB8AC3E}">
        <p14:creationId xmlns:p14="http://schemas.microsoft.com/office/powerpoint/2010/main" val="326146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9D8681-5B7E-4EC1-9197-C1BE22336AE0}"/>
              </a:ext>
            </a:extLst>
          </p:cNvPr>
          <p:cNvSpPr>
            <a:spLocks noGrp="1"/>
          </p:cNvSpPr>
          <p:nvPr>
            <p:ph type="title"/>
          </p:nvPr>
        </p:nvSpPr>
        <p:spPr/>
        <p:txBody>
          <a:bodyPr/>
          <a:lstStyle/>
          <a:p>
            <a:r>
              <a:rPr lang="en-US" dirty="0"/>
              <a:t>Restorative Justice</a:t>
            </a:r>
          </a:p>
        </p:txBody>
      </p:sp>
      <p:sp>
        <p:nvSpPr>
          <p:cNvPr id="6" name="Content Placeholder 5">
            <a:extLst>
              <a:ext uri="{FF2B5EF4-FFF2-40B4-BE49-F238E27FC236}">
                <a16:creationId xmlns:a16="http://schemas.microsoft.com/office/drawing/2014/main" id="{636036E6-797A-4B93-A1C8-66E75855488F}"/>
              </a:ext>
            </a:extLst>
          </p:cNvPr>
          <p:cNvSpPr>
            <a:spLocks noGrp="1"/>
          </p:cNvSpPr>
          <p:nvPr>
            <p:ph sz="quarter" idx="13"/>
          </p:nvPr>
        </p:nvSpPr>
        <p:spPr/>
        <p:txBody>
          <a:bodyPr>
            <a:normAutofit fontScale="92500" lnSpcReduction="20000"/>
          </a:bodyPr>
          <a:lstStyle/>
          <a:p>
            <a:r>
              <a:rPr lang="en-US" dirty="0"/>
              <a:t>What happened from your perspective</a:t>
            </a:r>
          </a:p>
          <a:p>
            <a:r>
              <a:rPr lang="en-US" dirty="0"/>
              <a:t>At the time of the incident, what were you thinking about?</a:t>
            </a:r>
          </a:p>
          <a:p>
            <a:r>
              <a:rPr lang="en-US" dirty="0"/>
              <a:t>What have you thought about since the incident?</a:t>
            </a:r>
          </a:p>
          <a:p>
            <a:r>
              <a:rPr lang="en-US" dirty="0"/>
              <a:t>What impact has this incident had on you?</a:t>
            </a:r>
          </a:p>
          <a:p>
            <a:r>
              <a:rPr lang="en-US" dirty="0"/>
              <a:t>Who else has been impacted? How?</a:t>
            </a:r>
          </a:p>
          <a:p>
            <a:r>
              <a:rPr lang="en-US" dirty="0"/>
              <a:t>What do you think you could have done differently?</a:t>
            </a:r>
          </a:p>
          <a:p>
            <a:r>
              <a:rPr lang="en-US" dirty="0"/>
              <a:t>What can you do to make things right?</a:t>
            </a:r>
          </a:p>
          <a:p>
            <a:r>
              <a:rPr lang="en-US" dirty="0"/>
              <a:t>Are there things in this community that permit/encourage incidents like this to happen that you would like to see addressed?</a:t>
            </a:r>
          </a:p>
          <a:p>
            <a:r>
              <a:rPr lang="en-US" dirty="0"/>
              <a:t>What concerns do you have about participating in this process?</a:t>
            </a:r>
          </a:p>
        </p:txBody>
      </p:sp>
      <p:sp>
        <p:nvSpPr>
          <p:cNvPr id="8" name="Text Placeholder 7">
            <a:extLst>
              <a:ext uri="{FF2B5EF4-FFF2-40B4-BE49-F238E27FC236}">
                <a16:creationId xmlns:a16="http://schemas.microsoft.com/office/drawing/2014/main" id="{BAB661EE-1E7F-4621-BF1C-8835DFCBEE2D}"/>
              </a:ext>
            </a:extLst>
          </p:cNvPr>
          <p:cNvSpPr>
            <a:spLocks noGrp="1"/>
          </p:cNvSpPr>
          <p:nvPr>
            <p:ph type="body" sz="quarter" idx="16"/>
          </p:nvPr>
        </p:nvSpPr>
        <p:spPr/>
        <p:txBody>
          <a:bodyPr/>
          <a:lstStyle/>
          <a:p>
            <a:r>
              <a:rPr lang="en-US" dirty="0"/>
              <a:t>Questions for Respondent</a:t>
            </a:r>
          </a:p>
        </p:txBody>
      </p:sp>
    </p:spTree>
    <p:extLst>
      <p:ext uri="{BB962C8B-B14F-4D97-AF65-F5344CB8AC3E}">
        <p14:creationId xmlns:p14="http://schemas.microsoft.com/office/powerpoint/2010/main" val="334459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57BC3-63FC-1E69-6F05-3A3EBEE8934F}"/>
              </a:ext>
            </a:extLst>
          </p:cNvPr>
          <p:cNvSpPr>
            <a:spLocks noGrp="1"/>
          </p:cNvSpPr>
          <p:nvPr>
            <p:ph type="title"/>
          </p:nvPr>
        </p:nvSpPr>
        <p:spPr/>
        <p:txBody>
          <a:bodyPr/>
          <a:lstStyle/>
          <a:p>
            <a:r>
              <a:rPr lang="en-US" dirty="0"/>
              <a:t>Resolution Options for Reports Against Students/Title IX</a:t>
            </a:r>
          </a:p>
        </p:txBody>
      </p:sp>
      <p:pic>
        <p:nvPicPr>
          <p:cNvPr id="2" name="Object 1" descr="Chart showing resolution options for reports against students/Title IX. Includes two main boxes: (1) supportive Measures Only, and (2) Formal Complaint. Under Supportive Measures Only the text states: &quot;Complainant may request supportive measures and ask that no further action be taken on a report.&quot; Formal Complaint has two options underneath: (1) HSMB Process, and (2) informal resolution. The HSMB Process states: &quot;investigation and hearing process. Sanctions and accountability can be pursued. Supportive measures remain available.&quot; Informal Resolution states: &quot;Parties request. If determined to be appropriate, an agreement could be reached that may include disciplinary measures agreed to by a respondent.&quot;"/>
          <p:cNvPicPr>
            <a:picLocks noChangeAspect="1"/>
          </p:cNvPicPr>
          <p:nvPr/>
        </p:nvPicPr>
        <p:blipFill>
          <a:blip r:embed="rId3"/>
          <a:stretch>
            <a:fillRect/>
          </a:stretch>
        </p:blipFill>
        <p:spPr>
          <a:xfrm>
            <a:off x="0" y="1674"/>
            <a:ext cx="12192000" cy="68546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Reaching Agreement</a:t>
            </a:r>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p:txBody>
          <a:bodyPr/>
          <a:lstStyle/>
          <a:p>
            <a:r>
              <a:rPr lang="en-US" dirty="0"/>
              <a:t>Some Possible Resolutions</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548641" y="2384286"/>
            <a:ext cx="4023360" cy="3943362"/>
          </a:xfrm>
        </p:spPr>
        <p:txBody>
          <a:bodyPr>
            <a:noAutofit/>
          </a:bodyPr>
          <a:lstStyle/>
          <a:p>
            <a:r>
              <a:rPr lang="en-US" sz="2400" dirty="0"/>
              <a:t>Alter class schedules</a:t>
            </a:r>
          </a:p>
          <a:p>
            <a:r>
              <a:rPr lang="en-US" sz="2400" dirty="0"/>
              <a:t>Alter extra-curricular activities</a:t>
            </a:r>
          </a:p>
          <a:p>
            <a:r>
              <a:rPr lang="en-US" sz="2400" dirty="0" err="1"/>
              <a:t>Compl</a:t>
            </a:r>
            <a:r>
              <a:rPr lang="en-US" sz="2400" dirty="0"/>
              <a:t>. provide impact statement with reflection/follow up discussion session</a:t>
            </a:r>
          </a:p>
          <a:p>
            <a:r>
              <a:rPr lang="en-US" sz="2400" dirty="0"/>
              <a:t>Education sessions </a:t>
            </a:r>
          </a:p>
          <a:p>
            <a:r>
              <a:rPr lang="en-US" sz="2400" dirty="0"/>
              <a:t>Check-ins with Title IX Coordinator</a:t>
            </a:r>
          </a:p>
        </p:txBody>
      </p:sp>
      <p:sp>
        <p:nvSpPr>
          <p:cNvPr id="14" name="Content Placeholder 12">
            <a:extLst>
              <a:ext uri="{FF2B5EF4-FFF2-40B4-BE49-F238E27FC236}">
                <a16:creationId xmlns:a16="http://schemas.microsoft.com/office/drawing/2014/main" id="{F127AA25-11A5-45C7-B404-7351AA0C1640}"/>
              </a:ext>
            </a:extLst>
          </p:cNvPr>
          <p:cNvSpPr txBox="1">
            <a:spLocks/>
          </p:cNvSpPr>
          <p:nvPr/>
        </p:nvSpPr>
        <p:spPr>
          <a:xfrm>
            <a:off x="6132095" y="2384286"/>
            <a:ext cx="4023360" cy="39433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Community Service</a:t>
            </a:r>
          </a:p>
          <a:p>
            <a:r>
              <a:rPr lang="en-US" sz="2400" dirty="0"/>
              <a:t>Written/spoken apology</a:t>
            </a:r>
          </a:p>
          <a:p>
            <a:r>
              <a:rPr lang="en-US" sz="2400" dirty="0"/>
              <a:t>Change in housing</a:t>
            </a:r>
          </a:p>
          <a:p>
            <a:r>
              <a:rPr lang="en-US" sz="2400" dirty="0"/>
              <a:t>Restrictions on access to various locations</a:t>
            </a:r>
          </a:p>
          <a:p>
            <a:r>
              <a:rPr lang="en-US" sz="2400" dirty="0"/>
              <a:t>Voluntary temporary or permanent withdrawal</a:t>
            </a:r>
          </a:p>
          <a:p>
            <a:r>
              <a:rPr lang="en-US" sz="2400" dirty="0"/>
              <a:t>Restriction from participation in activities</a:t>
            </a:r>
          </a:p>
          <a:p>
            <a:r>
              <a:rPr lang="en-US" sz="2400" dirty="0"/>
              <a:t>Counseling Sessions</a:t>
            </a:r>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Tree>
    <p:extLst>
      <p:ext uri="{BB962C8B-B14F-4D97-AF65-F5344CB8AC3E}">
        <p14:creationId xmlns:p14="http://schemas.microsoft.com/office/powerpoint/2010/main" val="1285362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Reaching Agreement</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548640" y="2384286"/>
            <a:ext cx="10805159" cy="3943362"/>
          </a:xfrm>
        </p:spPr>
        <p:txBody>
          <a:bodyPr>
            <a:noAutofit/>
          </a:bodyPr>
          <a:lstStyle/>
          <a:p>
            <a:r>
              <a:rPr lang="en-US" sz="2400" dirty="0"/>
              <a:t>Is agreement clear?</a:t>
            </a:r>
          </a:p>
          <a:p>
            <a:r>
              <a:rPr lang="en-US" sz="2400" dirty="0"/>
              <a:t>Do parties understand and feel comfortable with all provisions?</a:t>
            </a:r>
          </a:p>
          <a:p>
            <a:r>
              <a:rPr lang="en-US" sz="2400" dirty="0"/>
              <a:t>Can it be enforced? (do parties understand limits on ability to enforce?)</a:t>
            </a:r>
          </a:p>
          <a:p>
            <a:r>
              <a:rPr lang="en-US" sz="2400" dirty="0"/>
              <a:t>What disclosures of the agreement will need to be made to enforce?</a:t>
            </a:r>
          </a:p>
          <a:p>
            <a:r>
              <a:rPr lang="en-US" sz="2400" dirty="0"/>
              <a:t>Consider giving parties time to consider the proposed agreement; helpful to set a deadline for this consideration period.</a:t>
            </a:r>
          </a:p>
          <a:p>
            <a:r>
              <a:rPr lang="en-US" sz="2400" dirty="0"/>
              <a:t>Can continue to facilitate discussion over terms.</a:t>
            </a:r>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p:txBody>
          <a:bodyPr/>
          <a:lstStyle/>
          <a:p>
            <a:r>
              <a:rPr lang="en-US" dirty="0"/>
              <a:t>Facilitator Considerations for Proposed Agreement</a:t>
            </a:r>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Tree>
    <p:extLst>
      <p:ext uri="{BB962C8B-B14F-4D97-AF65-F5344CB8AC3E}">
        <p14:creationId xmlns:p14="http://schemas.microsoft.com/office/powerpoint/2010/main" val="12358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7EB01A2-61AC-4876-9B1F-9EA5895A1EB0}"/>
              </a:ext>
              <a:ext uri="{C183D7F6-B498-43B3-948B-1728B52AA6E4}">
                <adec:decorative xmlns:adec="http://schemas.microsoft.com/office/drawing/2017/decorative" val="1"/>
              </a:ext>
            </a:extLst>
          </p:cNvPr>
          <p:cNvSpPr>
            <a:spLocks noGrp="1"/>
          </p:cNvSpPr>
          <p:nvPr>
            <p:ph type="pic" sz="quarter" idx="11"/>
          </p:nvPr>
        </p:nvSpPr>
        <p:spPr/>
      </p:sp>
      <p:sp>
        <p:nvSpPr>
          <p:cNvPr id="12" name="Text Placeholder 11">
            <a:extLst>
              <a:ext uri="{FF2B5EF4-FFF2-40B4-BE49-F238E27FC236}">
                <a16:creationId xmlns:a16="http://schemas.microsoft.com/office/drawing/2014/main" id="{85098C76-51D6-429E-9D65-25DCD9CADA20}"/>
              </a:ext>
            </a:extLst>
          </p:cNvPr>
          <p:cNvSpPr>
            <a:spLocks noGrp="1"/>
          </p:cNvSpPr>
          <p:nvPr>
            <p:ph type="body" sz="quarter" idx="16"/>
          </p:nvPr>
        </p:nvSpPr>
        <p:spPr/>
        <p:txBody>
          <a:bodyPr/>
          <a:lstStyle/>
          <a:p>
            <a:endParaRPr lang="en-US"/>
          </a:p>
        </p:txBody>
      </p:sp>
      <p:sp>
        <p:nvSpPr>
          <p:cNvPr id="10" name="Text Placeholder 9">
            <a:extLst>
              <a:ext uri="{FF2B5EF4-FFF2-40B4-BE49-F238E27FC236}">
                <a16:creationId xmlns:a16="http://schemas.microsoft.com/office/drawing/2014/main" id="{871E079B-DEEB-4A0D-BC9C-8A28C7A0CE79}"/>
              </a:ext>
            </a:extLst>
          </p:cNvPr>
          <p:cNvSpPr>
            <a:spLocks noGrp="1"/>
          </p:cNvSpPr>
          <p:nvPr>
            <p:ph type="body" sz="quarter" idx="13"/>
          </p:nvPr>
        </p:nvSpPr>
        <p:spPr/>
        <p:txBody>
          <a:bodyPr/>
          <a:lstStyle/>
          <a:p>
            <a:endParaRPr lang="en-US"/>
          </a:p>
        </p:txBody>
      </p:sp>
      <p:sp>
        <p:nvSpPr>
          <p:cNvPr id="11" name="Text Placeholder 10">
            <a:extLst>
              <a:ext uri="{FF2B5EF4-FFF2-40B4-BE49-F238E27FC236}">
                <a16:creationId xmlns:a16="http://schemas.microsoft.com/office/drawing/2014/main" id="{0AC3349C-4BED-45B2-8AC6-40FEAD513BA8}"/>
              </a:ext>
            </a:extLst>
          </p:cNvPr>
          <p:cNvSpPr>
            <a:spLocks noGrp="1"/>
          </p:cNvSpPr>
          <p:nvPr>
            <p:ph type="body" sz="quarter" idx="15"/>
          </p:nvPr>
        </p:nvSpPr>
        <p:spPr/>
        <p:txBody>
          <a:bodyPr/>
          <a:lstStyle/>
          <a:p>
            <a:endParaRPr lang="en-US" dirty="0"/>
          </a:p>
        </p:txBody>
      </p:sp>
      <p:sp>
        <p:nvSpPr>
          <p:cNvPr id="7" name="Title 6">
            <a:extLst>
              <a:ext uri="{FF2B5EF4-FFF2-40B4-BE49-F238E27FC236}">
                <a16:creationId xmlns:a16="http://schemas.microsoft.com/office/drawing/2014/main" id="{8F4B7865-CAE7-4D89-AD43-9399BF44D157}"/>
              </a:ext>
              <a:ext uri="{C183D7F6-B498-43B3-948B-1728B52AA6E4}">
                <adec:decorative xmlns:adec="http://schemas.microsoft.com/office/drawing/2017/decorative" val="1"/>
              </a:ext>
            </a:extLst>
          </p:cNvPr>
          <p:cNvSpPr>
            <a:spLocks noGrp="1"/>
          </p:cNvSpPr>
          <p:nvPr>
            <p:ph type="ctrTitle"/>
          </p:nvPr>
        </p:nvSpPr>
        <p:spPr>
          <a:xfrm>
            <a:off x="3203418" y="1520265"/>
            <a:ext cx="5864382" cy="2275238"/>
          </a:xfrm>
        </p:spPr>
        <p:txBody>
          <a:bodyPr/>
          <a:lstStyle/>
          <a:p>
            <a:r>
              <a:rPr lang="en-US" dirty="0"/>
              <a:t>Title IX Definitions and Process</a:t>
            </a:r>
          </a:p>
        </p:txBody>
      </p:sp>
      <p:sp>
        <p:nvSpPr>
          <p:cNvPr id="6" name="Slide Number Placeholder 5">
            <a:extLst>
              <a:ext uri="{FF2B5EF4-FFF2-40B4-BE49-F238E27FC236}">
                <a16:creationId xmlns:a16="http://schemas.microsoft.com/office/drawing/2014/main" id="{D776561B-4142-4256-8B37-2915CD43323A}"/>
              </a:ext>
            </a:extLst>
          </p:cNvPr>
          <p:cNvSpPr>
            <a:spLocks noGrp="1"/>
          </p:cNvSpPr>
          <p:nvPr>
            <p:ph type="sldNum" sz="quarter" idx="4294967295"/>
          </p:nvPr>
        </p:nvSpPr>
        <p:spPr>
          <a:xfrm>
            <a:off x="0" y="6340475"/>
            <a:ext cx="303213" cy="365125"/>
          </a:xfrm>
          <a:prstGeom prst="rect">
            <a:avLst/>
          </a:prstGeom>
        </p:spPr>
        <p:txBody>
          <a:bodyPr/>
          <a:lstStyle/>
          <a:p>
            <a:fld id="{4FAB73BC-B049-4115-A692-8D63A059BFB8}" type="slidenum">
              <a:rPr lang="en-US" noProof="0" smtClean="0"/>
              <a:pPr/>
              <a:t>22</a:t>
            </a:fld>
            <a:endParaRPr lang="en-US" noProof="0" dirty="0"/>
          </a:p>
        </p:txBody>
      </p:sp>
    </p:spTree>
    <p:extLst>
      <p:ext uri="{BB962C8B-B14F-4D97-AF65-F5344CB8AC3E}">
        <p14:creationId xmlns:p14="http://schemas.microsoft.com/office/powerpoint/2010/main" val="1213380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006724-7746-2361-A529-0CB45ECE0A45}"/>
              </a:ext>
            </a:extLst>
          </p:cNvPr>
          <p:cNvSpPr>
            <a:spLocks noGrp="1"/>
          </p:cNvSpPr>
          <p:nvPr>
            <p:ph type="title" idx="4294967295"/>
          </p:nvPr>
        </p:nvSpPr>
        <p:spPr>
          <a:xfrm>
            <a:off x="838200" y="365125"/>
            <a:ext cx="10515600" cy="1325563"/>
          </a:xfrm>
          <a:prstGeom prst="rect">
            <a:avLst/>
          </a:prstGeom>
        </p:spPr>
        <p:txBody>
          <a:bodyPr/>
          <a:lstStyle/>
          <a:p>
            <a:r>
              <a:rPr lang="en-US" dirty="0"/>
              <a:t>Is Sexual</a:t>
            </a:r>
            <a:r>
              <a:rPr lang="en-US" baseline="0" dirty="0"/>
              <a:t> Misconduct Title IX or Non-Title IX?</a:t>
            </a:r>
            <a:endParaRPr lang="en-US" dirty="0"/>
          </a:p>
        </p:txBody>
      </p:sp>
      <p:pic>
        <p:nvPicPr>
          <p:cNvPr id="2" name="Object 1" descr="Image of flowchart to determine whether sexual misconduct is Title IX or Non-Title IX. &#10;First question: Did conduct occur in a University program or activity? &#10;&#10;If &quot;no&quot; then it is Non-Title IX. If &quot;yes,&quot; then &quot;Did conduct occur in the United states?&quot; If &quot;no&quot; then Non-Title IX. If &quot;yes,&quot; then &quot;Does conduct meet the definitions of Title IX Sexual Harassment?&quot; If &quot;no&quot; then Non-Title IX. If &quot;yes,&quot; then it is Title IX.  "/>
          <p:cNvPicPr>
            <a:picLocks noChangeAspect="1"/>
          </p:cNvPicPr>
          <p:nvPr/>
        </p:nvPicPr>
        <p:blipFill>
          <a:blip r:embed="rId3" cstate="print"/>
          <a:stretch>
            <a:fillRect/>
          </a:stretch>
        </p:blipFill>
        <p:spPr>
          <a:xfrm>
            <a:off x="0" y="1674"/>
            <a:ext cx="12192000" cy="685465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2B69AC-F035-4866-9B70-FC4D041ACDF0}"/>
              </a:ext>
            </a:extLst>
          </p:cNvPr>
          <p:cNvSpPr>
            <a:spLocks noGrp="1"/>
          </p:cNvSpPr>
          <p:nvPr>
            <p:ph type="title"/>
          </p:nvPr>
        </p:nvSpPr>
        <p:spPr/>
        <p:txBody>
          <a:bodyPr/>
          <a:lstStyle/>
          <a:p>
            <a:r>
              <a:rPr lang="en-US" dirty="0"/>
              <a:t>University program or activity</a:t>
            </a:r>
          </a:p>
        </p:txBody>
      </p:sp>
      <p:sp>
        <p:nvSpPr>
          <p:cNvPr id="8" name="Content Placeholder 7">
            <a:extLst>
              <a:ext uri="{FF2B5EF4-FFF2-40B4-BE49-F238E27FC236}">
                <a16:creationId xmlns:a16="http://schemas.microsoft.com/office/drawing/2014/main" id="{8DD9D6DD-EFD0-43B0-9BC6-406E6EC5BDE5}"/>
              </a:ext>
            </a:extLst>
          </p:cNvPr>
          <p:cNvSpPr>
            <a:spLocks noGrp="1"/>
          </p:cNvSpPr>
          <p:nvPr>
            <p:ph idx="1"/>
          </p:nvPr>
        </p:nvSpPr>
        <p:spPr/>
        <p:txBody>
          <a:bodyPr>
            <a:normAutofit/>
          </a:bodyPr>
          <a:lstStyle/>
          <a:p>
            <a:pPr marL="0" indent="0">
              <a:buNone/>
            </a:pPr>
            <a:r>
              <a:rPr lang="en-US" sz="3200" dirty="0"/>
              <a:t>(1) Locations, events, or circumstances over which the University exercises substantial control over both the respondent and the context in which the conduct occurs, and (2) also includes any building owned or controlled by a student organization that is officially recognized by the University</a:t>
            </a:r>
          </a:p>
        </p:txBody>
      </p:sp>
    </p:spTree>
    <p:extLst>
      <p:ext uri="{BB962C8B-B14F-4D97-AF65-F5344CB8AC3E}">
        <p14:creationId xmlns:p14="http://schemas.microsoft.com/office/powerpoint/2010/main" val="3515228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C7D0-18E6-4A3C-B78F-52FFEBA18436}"/>
              </a:ext>
            </a:extLst>
          </p:cNvPr>
          <p:cNvSpPr>
            <a:spLocks noGrp="1"/>
          </p:cNvSpPr>
          <p:nvPr>
            <p:ph type="title"/>
          </p:nvPr>
        </p:nvSpPr>
        <p:spPr/>
        <p:txBody>
          <a:bodyPr/>
          <a:lstStyle/>
          <a:p>
            <a:r>
              <a:rPr lang="en-US" dirty="0"/>
              <a:t>University program or activity off-campus examples</a:t>
            </a:r>
          </a:p>
        </p:txBody>
      </p:sp>
      <p:sp>
        <p:nvSpPr>
          <p:cNvPr id="4" name="Text Placeholder 3">
            <a:extLst>
              <a:ext uri="{FF2B5EF4-FFF2-40B4-BE49-F238E27FC236}">
                <a16:creationId xmlns:a16="http://schemas.microsoft.com/office/drawing/2014/main" id="{2C764E36-928E-4B19-9CCA-0EDB2B3F7F12}"/>
              </a:ext>
            </a:extLst>
          </p:cNvPr>
          <p:cNvSpPr>
            <a:spLocks noGrp="1"/>
          </p:cNvSpPr>
          <p:nvPr>
            <p:ph type="body" idx="1"/>
          </p:nvPr>
        </p:nvSpPr>
        <p:spPr/>
        <p:txBody>
          <a:bodyPr/>
          <a:lstStyle/>
          <a:p>
            <a:r>
              <a:rPr lang="en-US" sz="2800" dirty="0"/>
              <a:t>University Program or Activity</a:t>
            </a:r>
          </a:p>
        </p:txBody>
      </p:sp>
      <p:sp>
        <p:nvSpPr>
          <p:cNvPr id="3" name="Content Placeholder 2">
            <a:extLst>
              <a:ext uri="{FF2B5EF4-FFF2-40B4-BE49-F238E27FC236}">
                <a16:creationId xmlns:a16="http://schemas.microsoft.com/office/drawing/2014/main" id="{972F3C0E-B1BE-4562-BBDB-002323259540}"/>
              </a:ext>
            </a:extLst>
          </p:cNvPr>
          <p:cNvSpPr>
            <a:spLocks noGrp="1"/>
          </p:cNvSpPr>
          <p:nvPr>
            <p:ph sz="half" idx="2"/>
          </p:nvPr>
        </p:nvSpPr>
        <p:spPr>
          <a:xfrm>
            <a:off x="581195" y="2926054"/>
            <a:ext cx="5393100" cy="3496011"/>
          </a:xfrm>
        </p:spPr>
        <p:txBody>
          <a:bodyPr>
            <a:normAutofit/>
          </a:bodyPr>
          <a:lstStyle/>
          <a:p>
            <a:r>
              <a:rPr lang="en-US" sz="2800" dirty="0"/>
              <a:t>Law School Pig Roast (all day event; 3Ls spend the night at house)</a:t>
            </a:r>
          </a:p>
          <a:p>
            <a:r>
              <a:rPr lang="en-US" sz="2800" dirty="0"/>
              <a:t>Fraternity/Sorority Formal where organization rents a space for the event</a:t>
            </a:r>
          </a:p>
          <a:p>
            <a:endParaRPr lang="en-US" dirty="0"/>
          </a:p>
        </p:txBody>
      </p:sp>
      <p:sp>
        <p:nvSpPr>
          <p:cNvPr id="5" name="Text Placeholder 4">
            <a:extLst>
              <a:ext uri="{FF2B5EF4-FFF2-40B4-BE49-F238E27FC236}">
                <a16:creationId xmlns:a16="http://schemas.microsoft.com/office/drawing/2014/main" id="{2167B4E9-F14D-4EC2-8448-5F2E5428515A}"/>
              </a:ext>
            </a:extLst>
          </p:cNvPr>
          <p:cNvSpPr>
            <a:spLocks noGrp="1"/>
          </p:cNvSpPr>
          <p:nvPr>
            <p:ph type="body" sz="quarter" idx="3"/>
          </p:nvPr>
        </p:nvSpPr>
        <p:spPr/>
        <p:txBody>
          <a:bodyPr/>
          <a:lstStyle/>
          <a:p>
            <a:r>
              <a:rPr lang="en-US" sz="2800" dirty="0"/>
              <a:t>Not University Program or Activity</a:t>
            </a:r>
          </a:p>
        </p:txBody>
      </p:sp>
      <p:sp>
        <p:nvSpPr>
          <p:cNvPr id="6" name="Content Placeholder 5">
            <a:extLst>
              <a:ext uri="{FF2B5EF4-FFF2-40B4-BE49-F238E27FC236}">
                <a16:creationId xmlns:a16="http://schemas.microsoft.com/office/drawing/2014/main" id="{5C7E29F8-7465-4F0E-AAAE-C106BB5D9B83}"/>
              </a:ext>
            </a:extLst>
          </p:cNvPr>
          <p:cNvSpPr>
            <a:spLocks noGrp="1"/>
          </p:cNvSpPr>
          <p:nvPr>
            <p:ph sz="quarter" idx="4"/>
          </p:nvPr>
        </p:nvSpPr>
        <p:spPr/>
        <p:txBody>
          <a:bodyPr>
            <a:normAutofit/>
          </a:bodyPr>
          <a:lstStyle/>
          <a:p>
            <a:r>
              <a:rPr lang="en-US" sz="2800" dirty="0"/>
              <a:t>Student party at Windfall Hill/Pole Houses</a:t>
            </a:r>
          </a:p>
        </p:txBody>
      </p:sp>
    </p:spTree>
    <p:extLst>
      <p:ext uri="{BB962C8B-B14F-4D97-AF65-F5344CB8AC3E}">
        <p14:creationId xmlns:p14="http://schemas.microsoft.com/office/powerpoint/2010/main" val="1663982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70A9-6BF7-41F8-B857-77CC03A51069}"/>
              </a:ext>
            </a:extLst>
          </p:cNvPr>
          <p:cNvSpPr>
            <a:spLocks noGrp="1"/>
          </p:cNvSpPr>
          <p:nvPr>
            <p:ph type="title"/>
          </p:nvPr>
        </p:nvSpPr>
        <p:spPr/>
        <p:txBody>
          <a:bodyPr/>
          <a:lstStyle/>
          <a:p>
            <a:r>
              <a:rPr lang="en-US" dirty="0"/>
              <a:t>Policy definitions</a:t>
            </a:r>
          </a:p>
        </p:txBody>
      </p:sp>
      <p:sp>
        <p:nvSpPr>
          <p:cNvPr id="3" name="Text Placeholder 2">
            <a:extLst>
              <a:ext uri="{FF2B5EF4-FFF2-40B4-BE49-F238E27FC236}">
                <a16:creationId xmlns:a16="http://schemas.microsoft.com/office/drawing/2014/main" id="{8B393DB7-16F8-4A8A-AB19-09F11716F774}"/>
              </a:ext>
            </a:extLst>
          </p:cNvPr>
          <p:cNvSpPr>
            <a:spLocks noGrp="1"/>
          </p:cNvSpPr>
          <p:nvPr>
            <p:ph type="body" idx="1"/>
          </p:nvPr>
        </p:nvSpPr>
        <p:spPr/>
        <p:txBody>
          <a:bodyPr/>
          <a:lstStyle/>
          <a:p>
            <a:r>
              <a:rPr lang="en-US" sz="3200" dirty="0"/>
              <a:t>Our Policy</a:t>
            </a:r>
          </a:p>
        </p:txBody>
      </p:sp>
      <p:sp>
        <p:nvSpPr>
          <p:cNvPr id="4" name="Content Placeholder 3">
            <a:extLst>
              <a:ext uri="{FF2B5EF4-FFF2-40B4-BE49-F238E27FC236}">
                <a16:creationId xmlns:a16="http://schemas.microsoft.com/office/drawing/2014/main" id="{B18CD070-755A-49B0-9F14-3CA951E076CD}"/>
              </a:ext>
            </a:extLst>
          </p:cNvPr>
          <p:cNvSpPr>
            <a:spLocks noGrp="1"/>
          </p:cNvSpPr>
          <p:nvPr>
            <p:ph sz="half" idx="2"/>
          </p:nvPr>
        </p:nvSpPr>
        <p:spPr/>
        <p:txBody>
          <a:bodyPr>
            <a:noAutofit/>
          </a:bodyPr>
          <a:lstStyle/>
          <a:p>
            <a:r>
              <a:rPr lang="en-US" sz="2400" dirty="0"/>
              <a:t>Nonconsensual Sexual Penetration</a:t>
            </a:r>
          </a:p>
          <a:p>
            <a:r>
              <a:rPr lang="en-US" sz="2400" dirty="0"/>
              <a:t>Nonconsensual Sexual Contact</a:t>
            </a:r>
          </a:p>
          <a:p>
            <a:r>
              <a:rPr lang="en-US" sz="2400" dirty="0"/>
              <a:t>Stalking</a:t>
            </a:r>
          </a:p>
          <a:p>
            <a:r>
              <a:rPr lang="en-US" sz="2400" dirty="0"/>
              <a:t>Dating and Domestic Violence</a:t>
            </a:r>
          </a:p>
          <a:p>
            <a:r>
              <a:rPr lang="en-US" sz="2400" dirty="0"/>
              <a:t>Sexual Exploitation</a:t>
            </a:r>
          </a:p>
          <a:p>
            <a:r>
              <a:rPr lang="en-US" sz="2400" dirty="0"/>
              <a:t>Non Title IX Sexual Harassment</a:t>
            </a:r>
          </a:p>
          <a:p>
            <a:r>
              <a:rPr lang="en-US" sz="2400" dirty="0"/>
              <a:t>Sexual Discrimination</a:t>
            </a:r>
          </a:p>
        </p:txBody>
      </p:sp>
      <p:sp>
        <p:nvSpPr>
          <p:cNvPr id="5" name="Text Placeholder 4">
            <a:extLst>
              <a:ext uri="{FF2B5EF4-FFF2-40B4-BE49-F238E27FC236}">
                <a16:creationId xmlns:a16="http://schemas.microsoft.com/office/drawing/2014/main" id="{23D8E362-B37C-4FB2-86F9-D4790645F944}"/>
              </a:ext>
            </a:extLst>
          </p:cNvPr>
          <p:cNvSpPr>
            <a:spLocks noGrp="1"/>
          </p:cNvSpPr>
          <p:nvPr>
            <p:ph type="body" sz="quarter" idx="3"/>
          </p:nvPr>
        </p:nvSpPr>
        <p:spPr/>
        <p:txBody>
          <a:bodyPr/>
          <a:lstStyle/>
          <a:p>
            <a:r>
              <a:rPr lang="en-US" sz="3200" dirty="0"/>
              <a:t>Title IX</a:t>
            </a:r>
          </a:p>
        </p:txBody>
      </p:sp>
      <p:sp>
        <p:nvSpPr>
          <p:cNvPr id="6" name="Content Placeholder 5">
            <a:extLst>
              <a:ext uri="{FF2B5EF4-FFF2-40B4-BE49-F238E27FC236}">
                <a16:creationId xmlns:a16="http://schemas.microsoft.com/office/drawing/2014/main" id="{9121D9B1-5DBD-4CB7-A10E-7CA8B7C0FB06}"/>
              </a:ext>
            </a:extLst>
          </p:cNvPr>
          <p:cNvSpPr>
            <a:spLocks noGrp="1"/>
          </p:cNvSpPr>
          <p:nvPr>
            <p:ph sz="quarter" idx="4"/>
          </p:nvPr>
        </p:nvSpPr>
        <p:spPr>
          <a:xfrm>
            <a:off x="6217710" y="2926054"/>
            <a:ext cx="5393100" cy="3629292"/>
          </a:xfrm>
        </p:spPr>
        <p:txBody>
          <a:bodyPr>
            <a:normAutofit lnSpcReduction="10000"/>
          </a:bodyPr>
          <a:lstStyle/>
          <a:p>
            <a:r>
              <a:rPr lang="en-US" sz="2400" dirty="0"/>
              <a:t>Nonconsensual Sexual Penetration</a:t>
            </a:r>
          </a:p>
          <a:p>
            <a:r>
              <a:rPr lang="en-US" sz="2400" dirty="0"/>
              <a:t>Nonconsensual Sexual Contact</a:t>
            </a:r>
          </a:p>
          <a:p>
            <a:r>
              <a:rPr lang="en-US" sz="2400" dirty="0"/>
              <a:t>Stalking (based on sex)</a:t>
            </a:r>
          </a:p>
          <a:p>
            <a:r>
              <a:rPr lang="en-US" sz="2400" dirty="0"/>
              <a:t>Dating and Domestic Violence</a:t>
            </a:r>
          </a:p>
          <a:p>
            <a:r>
              <a:rPr lang="en-US" sz="2400" dirty="0"/>
              <a:t>Title IX Sexual Harassment</a:t>
            </a:r>
          </a:p>
          <a:p>
            <a:r>
              <a:rPr lang="en-US" sz="2400" dirty="0"/>
              <a:t>Incest</a:t>
            </a:r>
          </a:p>
          <a:p>
            <a:r>
              <a:rPr lang="en-US" sz="2400" dirty="0"/>
              <a:t>Statutory Nonconsensual Sexual Penetration</a:t>
            </a:r>
          </a:p>
          <a:p>
            <a:endParaRPr lang="en-US" dirty="0"/>
          </a:p>
        </p:txBody>
      </p:sp>
    </p:spTree>
    <p:extLst>
      <p:ext uri="{BB962C8B-B14F-4D97-AF65-F5344CB8AC3E}">
        <p14:creationId xmlns:p14="http://schemas.microsoft.com/office/powerpoint/2010/main" val="163299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44CA-0CB0-4224-A6BB-34C013D209B6}"/>
              </a:ext>
            </a:extLst>
          </p:cNvPr>
          <p:cNvSpPr>
            <a:spLocks noGrp="1"/>
          </p:cNvSpPr>
          <p:nvPr>
            <p:ph type="title"/>
          </p:nvPr>
        </p:nvSpPr>
        <p:spPr/>
        <p:txBody>
          <a:bodyPr/>
          <a:lstStyle/>
          <a:p>
            <a:r>
              <a:rPr lang="en-US" dirty="0"/>
              <a:t>Title ix sexual harassment</a:t>
            </a:r>
          </a:p>
        </p:txBody>
      </p:sp>
      <p:sp>
        <p:nvSpPr>
          <p:cNvPr id="7" name="Content Placeholder 6">
            <a:extLst>
              <a:ext uri="{FF2B5EF4-FFF2-40B4-BE49-F238E27FC236}">
                <a16:creationId xmlns:a16="http://schemas.microsoft.com/office/drawing/2014/main" id="{100E1201-E0FB-4CF6-858D-0171C2A9D970}"/>
              </a:ext>
            </a:extLst>
          </p:cNvPr>
          <p:cNvSpPr>
            <a:spLocks noGrp="1"/>
          </p:cNvSpPr>
          <p:nvPr>
            <p:ph idx="1"/>
          </p:nvPr>
        </p:nvSpPr>
        <p:spPr>
          <a:xfrm>
            <a:off x="581194" y="2180498"/>
            <a:ext cx="11029615" cy="4677502"/>
          </a:xfrm>
        </p:spPr>
        <p:txBody>
          <a:bodyPr>
            <a:normAutofit lnSpcReduction="10000"/>
          </a:bodyPr>
          <a:lstStyle/>
          <a:p>
            <a:pPr marL="0" indent="0">
              <a:buNone/>
            </a:pPr>
            <a:r>
              <a:rPr lang="en-US" sz="1800" dirty="0"/>
              <a:t>Title IX sexual harassment means conduct on the basis of sex that occurs in a University education program or activity, against a person in the United States, and satisfies one or more of the following:</a:t>
            </a:r>
          </a:p>
          <a:p>
            <a:r>
              <a:rPr lang="en-US" sz="1800" dirty="0"/>
              <a:t>A University employee conditioning the provision of an aid, benefit, or service of the University on an individual’s participation in unwelcome sexual conduct;</a:t>
            </a:r>
          </a:p>
          <a:p>
            <a:r>
              <a:rPr lang="en-US" sz="1800" dirty="0"/>
              <a:t>Unwelcome conduct determined by a reasonable person to be so severe, pervasive, and objectively offensive that it effectively denies a person equal access to the University’s education program or activity;</a:t>
            </a:r>
          </a:p>
          <a:p>
            <a:r>
              <a:rPr lang="en-US" sz="1800" dirty="0"/>
              <a:t>Nonconsensual Sexual Penetration;</a:t>
            </a:r>
          </a:p>
          <a:p>
            <a:r>
              <a:rPr lang="en-US" sz="1800" dirty="0"/>
              <a:t>Nonconsensual Sexual Contact;</a:t>
            </a:r>
          </a:p>
          <a:p>
            <a:r>
              <a:rPr lang="en-US" sz="1800" dirty="0"/>
              <a:t>Incest;</a:t>
            </a:r>
          </a:p>
          <a:p>
            <a:r>
              <a:rPr lang="en-US" sz="1800" dirty="0"/>
              <a:t>Statutory Nonconsensual Sexual Penetration;</a:t>
            </a:r>
          </a:p>
          <a:p>
            <a:r>
              <a:rPr lang="en-US" sz="1800" dirty="0"/>
              <a:t>Dating violence;</a:t>
            </a:r>
          </a:p>
          <a:p>
            <a:r>
              <a:rPr lang="en-US" sz="1800" dirty="0"/>
              <a:t>Domestic violence; and/or</a:t>
            </a:r>
          </a:p>
          <a:p>
            <a:r>
              <a:rPr lang="en-US" sz="1800" dirty="0"/>
              <a:t>Stalking.</a:t>
            </a:r>
          </a:p>
          <a:p>
            <a:endParaRPr lang="en-US" dirty="0"/>
          </a:p>
        </p:txBody>
      </p:sp>
    </p:spTree>
    <p:extLst>
      <p:ext uri="{BB962C8B-B14F-4D97-AF65-F5344CB8AC3E}">
        <p14:creationId xmlns:p14="http://schemas.microsoft.com/office/powerpoint/2010/main" val="4290867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8D76-A18E-466F-83C6-B6A3742F0CC3}"/>
              </a:ext>
            </a:extLst>
          </p:cNvPr>
          <p:cNvSpPr>
            <a:spLocks noGrp="1"/>
          </p:cNvSpPr>
          <p:nvPr>
            <p:ph type="title"/>
          </p:nvPr>
        </p:nvSpPr>
        <p:spPr/>
        <p:txBody>
          <a:bodyPr/>
          <a:lstStyle/>
          <a:p>
            <a:r>
              <a:rPr lang="en-US" dirty="0"/>
              <a:t>Nonconsensual sexual penetration</a:t>
            </a:r>
          </a:p>
        </p:txBody>
      </p:sp>
      <p:sp>
        <p:nvSpPr>
          <p:cNvPr id="7" name="Content Placeholder 6">
            <a:extLst>
              <a:ext uri="{FF2B5EF4-FFF2-40B4-BE49-F238E27FC236}">
                <a16:creationId xmlns:a16="http://schemas.microsoft.com/office/drawing/2014/main" id="{A1012975-F0C8-4588-8350-BC0315914128}"/>
              </a:ext>
            </a:extLst>
          </p:cNvPr>
          <p:cNvSpPr>
            <a:spLocks noGrp="1"/>
          </p:cNvSpPr>
          <p:nvPr>
            <p:ph idx="1"/>
          </p:nvPr>
        </p:nvSpPr>
        <p:spPr/>
        <p:txBody>
          <a:bodyPr>
            <a:normAutofit/>
          </a:bodyPr>
          <a:lstStyle/>
          <a:p>
            <a:pPr marL="0" indent="0">
              <a:buNone/>
            </a:pPr>
            <a:r>
              <a:rPr lang="en-US" sz="3600" dirty="0"/>
              <a:t>Nonconsensual sexual penetration means penetration, no matter how slight, of the vagina or anus with any body part or object, or oral penetration by a sex organ of another person, without consent.</a:t>
            </a:r>
          </a:p>
        </p:txBody>
      </p:sp>
    </p:spTree>
    <p:extLst>
      <p:ext uri="{BB962C8B-B14F-4D97-AF65-F5344CB8AC3E}">
        <p14:creationId xmlns:p14="http://schemas.microsoft.com/office/powerpoint/2010/main" val="562003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14C1-5953-4087-A48C-CD6ED3AC75C6}"/>
              </a:ext>
            </a:extLst>
          </p:cNvPr>
          <p:cNvSpPr>
            <a:spLocks noGrp="1"/>
          </p:cNvSpPr>
          <p:nvPr>
            <p:ph type="title"/>
          </p:nvPr>
        </p:nvSpPr>
        <p:spPr/>
        <p:txBody>
          <a:bodyPr/>
          <a:lstStyle/>
          <a:p>
            <a:r>
              <a:rPr lang="en-US" dirty="0"/>
              <a:t>Nonconsensual sexual contact</a:t>
            </a:r>
          </a:p>
        </p:txBody>
      </p:sp>
      <p:sp>
        <p:nvSpPr>
          <p:cNvPr id="3" name="Content Placeholder 2">
            <a:extLst>
              <a:ext uri="{FF2B5EF4-FFF2-40B4-BE49-F238E27FC236}">
                <a16:creationId xmlns:a16="http://schemas.microsoft.com/office/drawing/2014/main" id="{698EF065-8F38-4F78-A487-F163EC028ECA}"/>
              </a:ext>
            </a:extLst>
          </p:cNvPr>
          <p:cNvSpPr>
            <a:spLocks noGrp="1"/>
          </p:cNvSpPr>
          <p:nvPr>
            <p:ph idx="1"/>
          </p:nvPr>
        </p:nvSpPr>
        <p:spPr/>
        <p:txBody>
          <a:bodyPr>
            <a:normAutofit/>
          </a:bodyPr>
          <a:lstStyle/>
          <a:p>
            <a:pPr marL="0" indent="0">
              <a:buNone/>
            </a:pPr>
            <a:r>
              <a:rPr lang="en-US" sz="3200" dirty="0"/>
              <a:t>Nonconsensual sexual contact means the touching of the private body parts of another person, either under or over clothing, for the purpose of sexual gratification without consent. Private body parts include breasts, genitals, mouth, and buttocks.</a:t>
            </a:r>
          </a:p>
        </p:txBody>
      </p:sp>
    </p:spTree>
    <p:extLst>
      <p:ext uri="{BB962C8B-B14F-4D97-AF65-F5344CB8AC3E}">
        <p14:creationId xmlns:p14="http://schemas.microsoft.com/office/powerpoint/2010/main" val="300554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Requirements of Informal Resolution</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p:txBody>
          <a:bodyPr>
            <a:normAutofit/>
          </a:bodyPr>
          <a:lstStyle/>
          <a:p>
            <a:r>
              <a:rPr lang="en-US" sz="3600" dirty="0"/>
              <a:t>Formal complaint</a:t>
            </a:r>
          </a:p>
          <a:p>
            <a:r>
              <a:rPr lang="en-US" sz="3600" dirty="0"/>
              <a:t>Written notice to the parties</a:t>
            </a:r>
          </a:p>
          <a:p>
            <a:r>
              <a:rPr lang="en-US" sz="3600" dirty="0"/>
              <a:t>Parties’ voluntary, written consent to participate</a:t>
            </a:r>
          </a:p>
          <a:p>
            <a:r>
              <a:rPr lang="en-US" sz="3600" dirty="0"/>
              <a:t>Not permitted to resolve allegations an employee sexually harassed a student</a:t>
            </a:r>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p:txBody>
          <a:bodyPr/>
          <a:lstStyle/>
          <a:p>
            <a:r>
              <a:rPr lang="en-US" dirty="0"/>
              <a:t>Alternative to the investigation and HSMB process</a:t>
            </a:r>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Tree>
    <p:extLst>
      <p:ext uri="{BB962C8B-B14F-4D97-AF65-F5344CB8AC3E}">
        <p14:creationId xmlns:p14="http://schemas.microsoft.com/office/powerpoint/2010/main" val="1074725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14C1-5953-4087-A48C-CD6ED3AC75C6}"/>
              </a:ext>
            </a:extLst>
          </p:cNvPr>
          <p:cNvSpPr>
            <a:spLocks noGrp="1"/>
          </p:cNvSpPr>
          <p:nvPr>
            <p:ph type="title"/>
          </p:nvPr>
        </p:nvSpPr>
        <p:spPr/>
        <p:txBody>
          <a:bodyPr/>
          <a:lstStyle/>
          <a:p>
            <a:r>
              <a:rPr lang="en-US" dirty="0"/>
              <a:t>Nonconsensual sexual contact</a:t>
            </a:r>
          </a:p>
        </p:txBody>
      </p:sp>
      <p:sp>
        <p:nvSpPr>
          <p:cNvPr id="3" name="Content Placeholder 2">
            <a:extLst>
              <a:ext uri="{FF2B5EF4-FFF2-40B4-BE49-F238E27FC236}">
                <a16:creationId xmlns:a16="http://schemas.microsoft.com/office/drawing/2014/main" id="{698EF065-8F38-4F78-A487-F163EC028ECA}"/>
              </a:ext>
            </a:extLst>
          </p:cNvPr>
          <p:cNvSpPr>
            <a:spLocks noGrp="1"/>
          </p:cNvSpPr>
          <p:nvPr>
            <p:ph idx="1"/>
          </p:nvPr>
        </p:nvSpPr>
        <p:spPr/>
        <p:txBody>
          <a:bodyPr>
            <a:normAutofit/>
          </a:bodyPr>
          <a:lstStyle/>
          <a:p>
            <a:pPr marL="0" indent="0">
              <a:buNone/>
            </a:pPr>
            <a:r>
              <a:rPr lang="en-US" sz="3200" dirty="0"/>
              <a:t>Nonconsensual sexual contact means the (1) </a:t>
            </a:r>
            <a:r>
              <a:rPr lang="en-US" sz="3200" u="sng" dirty="0"/>
              <a:t>touching</a:t>
            </a:r>
            <a:r>
              <a:rPr lang="en-US" sz="3200" dirty="0"/>
              <a:t> of the private body parts of another person, either under or over clothing, for the (3) </a:t>
            </a:r>
            <a:r>
              <a:rPr lang="en-US" sz="3200" u="sng" dirty="0"/>
              <a:t>purpose of sexual gratification</a:t>
            </a:r>
            <a:r>
              <a:rPr lang="en-US" sz="3200" dirty="0"/>
              <a:t> (4) </a:t>
            </a:r>
            <a:r>
              <a:rPr lang="en-US" sz="3200" u="sng" dirty="0"/>
              <a:t>without consent</a:t>
            </a:r>
            <a:r>
              <a:rPr lang="en-US" sz="3200" dirty="0"/>
              <a:t>. Private body parts include (2) </a:t>
            </a:r>
            <a:r>
              <a:rPr lang="en-US" sz="3200" u="sng" dirty="0"/>
              <a:t>breasts, genitals, mouth, and buttocks</a:t>
            </a:r>
            <a:r>
              <a:rPr lang="en-US" sz="3200" dirty="0"/>
              <a:t>.</a:t>
            </a:r>
          </a:p>
        </p:txBody>
      </p:sp>
    </p:spTree>
    <p:extLst>
      <p:ext uri="{BB962C8B-B14F-4D97-AF65-F5344CB8AC3E}">
        <p14:creationId xmlns:p14="http://schemas.microsoft.com/office/powerpoint/2010/main" val="3815653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a:t>
            </a:r>
          </a:p>
        </p:txBody>
      </p:sp>
      <p:sp>
        <p:nvSpPr>
          <p:cNvPr id="3" name="Content Placeholder 2"/>
          <p:cNvSpPr>
            <a:spLocks noGrp="1"/>
          </p:cNvSpPr>
          <p:nvPr>
            <p:ph idx="1"/>
          </p:nvPr>
        </p:nvSpPr>
        <p:spPr/>
        <p:txBody>
          <a:bodyPr>
            <a:normAutofit/>
          </a:bodyPr>
          <a:lstStyle/>
          <a:p>
            <a:pPr marL="0" indent="0">
              <a:buNone/>
            </a:pPr>
            <a:r>
              <a:rPr lang="en-US" sz="4000" dirty="0"/>
              <a:t>Mutually understandable words and/or actions that clearly indicate a willingness to engage freely in sexual activity</a:t>
            </a:r>
            <a:r>
              <a:rPr lang="en-US" sz="2400" dirty="0"/>
              <a:t>.</a:t>
            </a:r>
          </a:p>
        </p:txBody>
      </p:sp>
    </p:spTree>
    <p:extLst>
      <p:ext uri="{BB962C8B-B14F-4D97-AF65-F5344CB8AC3E}">
        <p14:creationId xmlns:p14="http://schemas.microsoft.com/office/powerpoint/2010/main" val="76768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696F-8184-49D6-AD48-3C659E37F8DB}"/>
              </a:ext>
            </a:extLst>
          </p:cNvPr>
          <p:cNvSpPr>
            <a:spLocks noGrp="1"/>
          </p:cNvSpPr>
          <p:nvPr>
            <p:ph type="title"/>
          </p:nvPr>
        </p:nvSpPr>
        <p:spPr/>
        <p:txBody>
          <a:bodyPr/>
          <a:lstStyle/>
          <a:p>
            <a:r>
              <a:rPr lang="en-US" dirty="0"/>
              <a:t>Consent</a:t>
            </a:r>
          </a:p>
        </p:txBody>
      </p:sp>
      <p:sp>
        <p:nvSpPr>
          <p:cNvPr id="3" name="Content Placeholder 2">
            <a:extLst>
              <a:ext uri="{FF2B5EF4-FFF2-40B4-BE49-F238E27FC236}">
                <a16:creationId xmlns:a16="http://schemas.microsoft.com/office/drawing/2014/main" id="{CF089E33-A068-4C3A-A84F-A3DE1BD6771C}"/>
              </a:ext>
            </a:extLst>
          </p:cNvPr>
          <p:cNvSpPr>
            <a:spLocks noGrp="1"/>
          </p:cNvSpPr>
          <p:nvPr>
            <p:ph idx="1"/>
          </p:nvPr>
        </p:nvSpPr>
        <p:spPr/>
        <p:txBody>
          <a:bodyPr>
            <a:normAutofit/>
          </a:bodyPr>
          <a:lstStyle/>
          <a:p>
            <a:pPr marL="0" indent="0">
              <a:buNone/>
            </a:pPr>
            <a:r>
              <a:rPr lang="en-US" sz="3600" dirty="0"/>
              <a:t>Not present if obtained by force, coercion, or when Complainant is incapacitated</a:t>
            </a:r>
          </a:p>
        </p:txBody>
      </p:sp>
    </p:spTree>
    <p:extLst>
      <p:ext uri="{BB962C8B-B14F-4D97-AF65-F5344CB8AC3E}">
        <p14:creationId xmlns:p14="http://schemas.microsoft.com/office/powerpoint/2010/main" val="1255299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C3AF-F97C-49B1-B818-5722CD5F4EE8}"/>
              </a:ext>
            </a:extLst>
          </p:cNvPr>
          <p:cNvSpPr>
            <a:spLocks noGrp="1"/>
          </p:cNvSpPr>
          <p:nvPr>
            <p:ph type="title"/>
          </p:nvPr>
        </p:nvSpPr>
        <p:spPr/>
        <p:txBody>
          <a:bodyPr/>
          <a:lstStyle/>
          <a:p>
            <a:r>
              <a:rPr lang="en-US" dirty="0"/>
              <a:t>Consent: Force</a:t>
            </a:r>
          </a:p>
        </p:txBody>
      </p:sp>
      <p:sp>
        <p:nvSpPr>
          <p:cNvPr id="3" name="Content Placeholder 2">
            <a:extLst>
              <a:ext uri="{FF2B5EF4-FFF2-40B4-BE49-F238E27FC236}">
                <a16:creationId xmlns:a16="http://schemas.microsoft.com/office/drawing/2014/main" id="{FE05FE7B-F38E-4DCD-BD15-A556BD15F3DE}"/>
              </a:ext>
            </a:extLst>
          </p:cNvPr>
          <p:cNvSpPr>
            <a:spLocks noGrp="1"/>
          </p:cNvSpPr>
          <p:nvPr>
            <p:ph idx="1"/>
          </p:nvPr>
        </p:nvSpPr>
        <p:spPr/>
        <p:txBody>
          <a:bodyPr>
            <a:normAutofit/>
          </a:bodyPr>
          <a:lstStyle/>
          <a:p>
            <a:pPr marL="0" indent="0">
              <a:buNone/>
            </a:pPr>
            <a:r>
              <a:rPr lang="en-US" sz="3600" dirty="0"/>
              <a:t>Use or threat of physical violence or intimidation to overcome an individual's freedom of will to choose whether or not to participate in sexual activity.</a:t>
            </a:r>
          </a:p>
        </p:txBody>
      </p:sp>
    </p:spTree>
    <p:extLst>
      <p:ext uri="{BB962C8B-B14F-4D97-AF65-F5344CB8AC3E}">
        <p14:creationId xmlns:p14="http://schemas.microsoft.com/office/powerpoint/2010/main" val="2484538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Consent: Coercion</a:t>
            </a:r>
          </a:p>
        </p:txBody>
      </p:sp>
      <p:sp>
        <p:nvSpPr>
          <p:cNvPr id="3" name="Content Placeholder 2"/>
          <p:cNvSpPr>
            <a:spLocks noGrp="1"/>
          </p:cNvSpPr>
          <p:nvPr>
            <p:ph idx="1"/>
          </p:nvPr>
        </p:nvSpPr>
        <p:spPr/>
        <p:txBody>
          <a:bodyPr>
            <a:normAutofit/>
          </a:bodyPr>
          <a:lstStyle/>
          <a:p>
            <a:r>
              <a:rPr lang="en-US" sz="2400" dirty="0"/>
              <a:t>Unreasonable and persistent pressure to compel another individual to initiate or continue sexual activity against an individual's will. </a:t>
            </a:r>
          </a:p>
          <a:p>
            <a:r>
              <a:rPr lang="en-US" sz="2400" dirty="0"/>
              <a:t>A person's words or conduct are sufficient to constitute coercion if they wrongfully impair another individual's freedom of will and ability to choose whether or not to engage in sexual activity. </a:t>
            </a:r>
          </a:p>
          <a:p>
            <a:r>
              <a:rPr lang="en-US" sz="2400" dirty="0"/>
              <a:t>In evaluating coercion, consider: (1) frequency of the application of pressure; (2) intensity of the pressure; (3) isolation of the person being pressured; and (4) duration of the pressure. </a:t>
            </a:r>
          </a:p>
        </p:txBody>
      </p:sp>
    </p:spTree>
    <p:extLst>
      <p:ext uri="{BB962C8B-B14F-4D97-AF65-F5344CB8AC3E}">
        <p14:creationId xmlns:p14="http://schemas.microsoft.com/office/powerpoint/2010/main" val="239725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43FB-AD9E-4417-86DD-86D5E63C2308}"/>
              </a:ext>
            </a:extLst>
          </p:cNvPr>
          <p:cNvSpPr>
            <a:spLocks noGrp="1"/>
          </p:cNvSpPr>
          <p:nvPr>
            <p:ph type="title"/>
          </p:nvPr>
        </p:nvSpPr>
        <p:spPr/>
        <p:txBody>
          <a:bodyPr/>
          <a:lstStyle/>
          <a:p>
            <a:r>
              <a:rPr lang="en-US" dirty="0"/>
              <a:t>Consent: incapacitation</a:t>
            </a:r>
          </a:p>
        </p:txBody>
      </p:sp>
      <p:sp>
        <p:nvSpPr>
          <p:cNvPr id="3" name="Content Placeholder 2">
            <a:extLst>
              <a:ext uri="{FF2B5EF4-FFF2-40B4-BE49-F238E27FC236}">
                <a16:creationId xmlns:a16="http://schemas.microsoft.com/office/drawing/2014/main" id="{7338A419-6C3A-4E28-89B2-C75D3A8392D2}"/>
              </a:ext>
            </a:extLst>
          </p:cNvPr>
          <p:cNvSpPr>
            <a:spLocks noGrp="1"/>
          </p:cNvSpPr>
          <p:nvPr>
            <p:ph idx="1"/>
          </p:nvPr>
        </p:nvSpPr>
        <p:spPr/>
        <p:txBody>
          <a:bodyPr>
            <a:normAutofit/>
          </a:bodyPr>
          <a:lstStyle/>
          <a:p>
            <a:pPr marL="0" indent="0">
              <a:buNone/>
            </a:pPr>
            <a:r>
              <a:rPr lang="en-US" sz="4000" dirty="0"/>
              <a:t>Mentally and/or physically helpless, asleep, unconscious, or unaware that sexual activity is occurring.</a:t>
            </a:r>
          </a:p>
        </p:txBody>
      </p:sp>
    </p:spTree>
    <p:extLst>
      <p:ext uri="{BB962C8B-B14F-4D97-AF65-F5344CB8AC3E}">
        <p14:creationId xmlns:p14="http://schemas.microsoft.com/office/powerpoint/2010/main" val="1486690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Incapacitation</a:t>
            </a:r>
          </a:p>
        </p:txBody>
      </p:sp>
      <p:graphicFrame>
        <p:nvGraphicFramePr>
          <p:cNvPr id="4" name="Content Placeholder 3" descr="Chart showing questions when evaluating incapacitation: (1) was complainant incapacitated?; (2) if so, did the respondent know that the complainant was incapacitated?; (3) if not, would a sober, reasonable person in the same situation have known that the complainant was incapacitated based on objectively and reasonably apparent indications of impairment."/>
          <p:cNvGraphicFramePr>
            <a:graphicFrameLocks noGrp="1"/>
          </p:cNvGraphicFramePr>
          <p:nvPr>
            <p:ph idx="1"/>
            <p:extLst>
              <p:ext uri="{D42A27DB-BD31-4B8C-83A1-F6EECF244321}">
                <p14:modId xmlns:p14="http://schemas.microsoft.com/office/powerpoint/2010/main" val="4120187117"/>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3147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785B-D04D-4BD1-B7CB-75BC0C1CA8D8}"/>
              </a:ext>
            </a:extLst>
          </p:cNvPr>
          <p:cNvSpPr>
            <a:spLocks noGrp="1"/>
          </p:cNvSpPr>
          <p:nvPr>
            <p:ph type="title"/>
          </p:nvPr>
        </p:nvSpPr>
        <p:spPr/>
        <p:txBody>
          <a:bodyPr/>
          <a:lstStyle/>
          <a:p>
            <a:r>
              <a:rPr lang="en-US" dirty="0"/>
              <a:t>Stalking</a:t>
            </a:r>
          </a:p>
        </p:txBody>
      </p:sp>
      <p:sp>
        <p:nvSpPr>
          <p:cNvPr id="3" name="Content Placeholder 2">
            <a:extLst>
              <a:ext uri="{FF2B5EF4-FFF2-40B4-BE49-F238E27FC236}">
                <a16:creationId xmlns:a16="http://schemas.microsoft.com/office/drawing/2014/main" id="{C24B95AC-EE16-4A4D-9E94-9109398D3F50}"/>
              </a:ext>
            </a:extLst>
          </p:cNvPr>
          <p:cNvSpPr>
            <a:spLocks noGrp="1"/>
          </p:cNvSpPr>
          <p:nvPr>
            <p:ph idx="1"/>
          </p:nvPr>
        </p:nvSpPr>
        <p:spPr/>
        <p:txBody>
          <a:bodyPr/>
          <a:lstStyle/>
          <a:p>
            <a:pPr marL="0" indent="0">
              <a:buNone/>
            </a:pPr>
            <a:r>
              <a:rPr lang="en-US" sz="3600" dirty="0"/>
              <a:t>Stalking means engaging in a course of conduct directed at a specific person that would cause a reasonable person to:</a:t>
            </a:r>
          </a:p>
          <a:p>
            <a:pPr lvl="1"/>
            <a:r>
              <a:rPr lang="en-US" sz="3450" dirty="0"/>
              <a:t>Fear for the person's safety or the safety of others; or</a:t>
            </a:r>
          </a:p>
          <a:p>
            <a:pPr lvl="1"/>
            <a:r>
              <a:rPr lang="en-US" sz="3450" dirty="0"/>
              <a:t>Suffer substantial emotional distress.</a:t>
            </a:r>
          </a:p>
          <a:p>
            <a:endParaRPr lang="en-US" dirty="0"/>
          </a:p>
        </p:txBody>
      </p:sp>
    </p:spTree>
    <p:extLst>
      <p:ext uri="{BB962C8B-B14F-4D97-AF65-F5344CB8AC3E}">
        <p14:creationId xmlns:p14="http://schemas.microsoft.com/office/powerpoint/2010/main" val="2154366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425-A3AE-458D-9C41-C40A4FF4A6B9}"/>
              </a:ext>
            </a:extLst>
          </p:cNvPr>
          <p:cNvSpPr>
            <a:spLocks noGrp="1"/>
          </p:cNvSpPr>
          <p:nvPr>
            <p:ph type="title"/>
          </p:nvPr>
        </p:nvSpPr>
        <p:spPr/>
        <p:txBody>
          <a:bodyPr/>
          <a:lstStyle/>
          <a:p>
            <a:r>
              <a:rPr lang="en-US" dirty="0"/>
              <a:t>Course of conduct</a:t>
            </a:r>
          </a:p>
        </p:txBody>
      </p:sp>
      <p:sp>
        <p:nvSpPr>
          <p:cNvPr id="3" name="Content Placeholder 2">
            <a:extLst>
              <a:ext uri="{FF2B5EF4-FFF2-40B4-BE49-F238E27FC236}">
                <a16:creationId xmlns:a16="http://schemas.microsoft.com/office/drawing/2014/main" id="{D214DFFB-0C2B-4F17-A21D-272961C8862F}"/>
              </a:ext>
            </a:extLst>
          </p:cNvPr>
          <p:cNvSpPr>
            <a:spLocks noGrp="1"/>
          </p:cNvSpPr>
          <p:nvPr>
            <p:ph idx="1"/>
          </p:nvPr>
        </p:nvSpPr>
        <p:spPr/>
        <p:txBody>
          <a:bodyPr>
            <a:normAutofit/>
          </a:bodyPr>
          <a:lstStyle/>
          <a:p>
            <a:pPr marL="0" indent="0">
              <a:buNone/>
            </a:pPr>
            <a:r>
              <a:rPr lang="en-US" sz="3600" dirty="0"/>
              <a:t>Two or more acts, including, but not limited to, acts in which the alleged stalker directly, indirectly, or through third parties, by any action, method, device, or means, follows, monitors, observes, surveils, threatens, or communicates to or about a person, or interferes with a person's property.</a:t>
            </a:r>
          </a:p>
        </p:txBody>
      </p:sp>
    </p:spTree>
    <p:extLst>
      <p:ext uri="{BB962C8B-B14F-4D97-AF65-F5344CB8AC3E}">
        <p14:creationId xmlns:p14="http://schemas.microsoft.com/office/powerpoint/2010/main" val="2669832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A470-192C-4542-BF31-6E839F629261}"/>
              </a:ext>
            </a:extLst>
          </p:cNvPr>
          <p:cNvSpPr>
            <a:spLocks noGrp="1"/>
          </p:cNvSpPr>
          <p:nvPr>
            <p:ph type="title"/>
          </p:nvPr>
        </p:nvSpPr>
        <p:spPr/>
        <p:txBody>
          <a:bodyPr/>
          <a:lstStyle/>
          <a:p>
            <a:r>
              <a:rPr lang="en-US" dirty="0"/>
              <a:t>Dating and domestic violence</a:t>
            </a:r>
          </a:p>
        </p:txBody>
      </p:sp>
      <p:sp>
        <p:nvSpPr>
          <p:cNvPr id="3" name="Content Placeholder 2">
            <a:extLst>
              <a:ext uri="{FF2B5EF4-FFF2-40B4-BE49-F238E27FC236}">
                <a16:creationId xmlns:a16="http://schemas.microsoft.com/office/drawing/2014/main" id="{BBB99A57-3C04-49C5-B5E5-4AB0AF1AA362}"/>
              </a:ext>
            </a:extLst>
          </p:cNvPr>
          <p:cNvSpPr>
            <a:spLocks noGrp="1"/>
          </p:cNvSpPr>
          <p:nvPr>
            <p:ph idx="1"/>
          </p:nvPr>
        </p:nvSpPr>
        <p:spPr>
          <a:xfrm>
            <a:off x="581194" y="2180498"/>
            <a:ext cx="11029615" cy="4465001"/>
          </a:xfrm>
        </p:spPr>
        <p:txBody>
          <a:bodyPr>
            <a:normAutofit fontScale="92500"/>
          </a:bodyPr>
          <a:lstStyle/>
          <a:p>
            <a:pPr marL="0" indent="0">
              <a:buNone/>
            </a:pPr>
            <a:r>
              <a:rPr lang="en-US" sz="2000" dirty="0"/>
              <a:t>Violence committed by…</a:t>
            </a:r>
          </a:p>
          <a:p>
            <a:r>
              <a:rPr lang="en-US" sz="2000" dirty="0"/>
              <a:t>A current or former spouse or intimate partner of the complainant;</a:t>
            </a:r>
          </a:p>
          <a:p>
            <a:r>
              <a:rPr lang="en-US" sz="2000" dirty="0"/>
              <a:t>A person with whom the complainant shares a child in common;</a:t>
            </a:r>
          </a:p>
          <a:p>
            <a:r>
              <a:rPr lang="en-US" sz="2000" dirty="0"/>
              <a:t>A person who is cohabitating with or has cohabitated with the complainant as a spouse or intimate partner; or</a:t>
            </a:r>
          </a:p>
          <a:p>
            <a:r>
              <a:rPr lang="en-US" sz="2000" dirty="0"/>
              <a:t>Any other person against a complainant who is protected from that person's acts under the domestic or family violence laws of Virginia (18.2-572, 18.2-61 et seq.), which includes parents, stepparents, children, stepchildren, brothers, sisters, half-brothers, half-sisters, grandparents, grandchildren, and in-laws.</a:t>
            </a:r>
          </a:p>
          <a:p>
            <a:r>
              <a:rPr lang="en-US" sz="2000" dirty="0"/>
              <a:t>Who is or has been in a social relationship of a romantic or intimate nature with the complainant; and</a:t>
            </a:r>
          </a:p>
          <a:p>
            <a:pPr lvl="1"/>
            <a:r>
              <a:rPr lang="en-US" sz="2000" dirty="0"/>
              <a:t>Where the existence of such a relationship shall be determined based on (1) the length of the relationship; (2) the type of relationship; and (3) the frequency of interaction between the persons involved in the relationship.</a:t>
            </a:r>
          </a:p>
          <a:p>
            <a:endParaRPr lang="en-US" dirty="0"/>
          </a:p>
        </p:txBody>
      </p:sp>
    </p:spTree>
    <p:extLst>
      <p:ext uri="{BB962C8B-B14F-4D97-AF65-F5344CB8AC3E}">
        <p14:creationId xmlns:p14="http://schemas.microsoft.com/office/powerpoint/2010/main" val="426948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Informal Resolution can begin anytime before hearing</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p:txBody>
          <a:bodyPr>
            <a:normAutofit/>
          </a:bodyPr>
          <a:lstStyle/>
          <a:p>
            <a:r>
              <a:rPr lang="en-US" sz="3600" dirty="0"/>
              <a:t>Report meeting/intake with Complainant</a:t>
            </a:r>
          </a:p>
          <a:p>
            <a:r>
              <a:rPr lang="en-US" sz="3600" dirty="0"/>
              <a:t>First meeting with Respondent</a:t>
            </a:r>
          </a:p>
          <a:p>
            <a:r>
              <a:rPr lang="en-US" sz="3600" dirty="0"/>
              <a:t>After reviewing investigation materials</a:t>
            </a:r>
          </a:p>
          <a:p>
            <a:r>
              <a:rPr lang="en-US" sz="3600" dirty="0"/>
              <a:t>After reviewing investigation report</a:t>
            </a:r>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p:txBody>
          <a:bodyPr/>
          <a:lstStyle/>
          <a:p>
            <a:r>
              <a:rPr lang="en-US" dirty="0"/>
              <a:t>Common off-ramps from formal to informal resolution</a:t>
            </a:r>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Tree>
    <p:extLst>
      <p:ext uri="{BB962C8B-B14F-4D97-AF65-F5344CB8AC3E}">
        <p14:creationId xmlns:p14="http://schemas.microsoft.com/office/powerpoint/2010/main" val="745688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A470-192C-4542-BF31-6E839F629261}"/>
              </a:ext>
            </a:extLst>
          </p:cNvPr>
          <p:cNvSpPr>
            <a:spLocks noGrp="1"/>
          </p:cNvSpPr>
          <p:nvPr>
            <p:ph type="title"/>
          </p:nvPr>
        </p:nvSpPr>
        <p:spPr/>
        <p:txBody>
          <a:bodyPr/>
          <a:lstStyle/>
          <a:p>
            <a:r>
              <a:rPr lang="en-US" dirty="0"/>
              <a:t>Dating and domestic violence</a:t>
            </a:r>
          </a:p>
        </p:txBody>
      </p:sp>
      <p:sp>
        <p:nvSpPr>
          <p:cNvPr id="3" name="Content Placeholder 2">
            <a:extLst>
              <a:ext uri="{FF2B5EF4-FFF2-40B4-BE49-F238E27FC236}">
                <a16:creationId xmlns:a16="http://schemas.microsoft.com/office/drawing/2014/main" id="{BBB99A57-3C04-49C5-B5E5-4AB0AF1AA362}"/>
              </a:ext>
            </a:extLst>
          </p:cNvPr>
          <p:cNvSpPr>
            <a:spLocks noGrp="1"/>
          </p:cNvSpPr>
          <p:nvPr>
            <p:ph idx="1"/>
          </p:nvPr>
        </p:nvSpPr>
        <p:spPr/>
        <p:txBody>
          <a:bodyPr>
            <a:normAutofit/>
          </a:bodyPr>
          <a:lstStyle/>
          <a:p>
            <a:pPr marL="0" indent="0">
              <a:buNone/>
            </a:pPr>
            <a:r>
              <a:rPr lang="en-US" sz="3200" dirty="0"/>
              <a:t>Domestic and/or dating violence includes sexual or physical violence or the threat of that violence</a:t>
            </a:r>
          </a:p>
        </p:txBody>
      </p:sp>
    </p:spTree>
    <p:extLst>
      <p:ext uri="{BB962C8B-B14F-4D97-AF65-F5344CB8AC3E}">
        <p14:creationId xmlns:p14="http://schemas.microsoft.com/office/powerpoint/2010/main" val="2596898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9048-A8FD-48C2-A6F7-85D88E564820}"/>
              </a:ext>
            </a:extLst>
          </p:cNvPr>
          <p:cNvSpPr>
            <a:spLocks noGrp="1"/>
          </p:cNvSpPr>
          <p:nvPr>
            <p:ph type="title"/>
          </p:nvPr>
        </p:nvSpPr>
        <p:spPr/>
        <p:txBody>
          <a:bodyPr/>
          <a:lstStyle/>
          <a:p>
            <a:r>
              <a:rPr lang="en-US" dirty="0"/>
              <a:t>Sexual harassment</a:t>
            </a:r>
          </a:p>
        </p:txBody>
      </p:sp>
      <p:sp>
        <p:nvSpPr>
          <p:cNvPr id="4" name="Text Placeholder 3">
            <a:extLst>
              <a:ext uri="{FF2B5EF4-FFF2-40B4-BE49-F238E27FC236}">
                <a16:creationId xmlns:a16="http://schemas.microsoft.com/office/drawing/2014/main" id="{5F7419BD-BB19-44E1-B288-1B90F1EC67F4}"/>
              </a:ext>
            </a:extLst>
          </p:cNvPr>
          <p:cNvSpPr>
            <a:spLocks noGrp="1"/>
          </p:cNvSpPr>
          <p:nvPr>
            <p:ph type="body" idx="1"/>
          </p:nvPr>
        </p:nvSpPr>
        <p:spPr/>
        <p:txBody>
          <a:bodyPr/>
          <a:lstStyle/>
          <a:p>
            <a:r>
              <a:rPr lang="en-US" sz="2400" dirty="0"/>
              <a:t>Policy</a:t>
            </a:r>
          </a:p>
        </p:txBody>
      </p:sp>
      <p:sp>
        <p:nvSpPr>
          <p:cNvPr id="5" name="Content Placeholder 4">
            <a:extLst>
              <a:ext uri="{FF2B5EF4-FFF2-40B4-BE49-F238E27FC236}">
                <a16:creationId xmlns:a16="http://schemas.microsoft.com/office/drawing/2014/main" id="{FDA156D7-5F68-45FD-9E6C-6862CA928D44}"/>
              </a:ext>
            </a:extLst>
          </p:cNvPr>
          <p:cNvSpPr>
            <a:spLocks noGrp="1"/>
          </p:cNvSpPr>
          <p:nvPr>
            <p:ph sz="half" idx="2"/>
          </p:nvPr>
        </p:nvSpPr>
        <p:spPr>
          <a:xfrm>
            <a:off x="581195" y="2926054"/>
            <a:ext cx="5393100" cy="3931946"/>
          </a:xfrm>
        </p:spPr>
        <p:txBody>
          <a:bodyPr>
            <a:normAutofit lnSpcReduction="10000"/>
          </a:bodyPr>
          <a:lstStyle/>
          <a:p>
            <a:pPr marL="0" indent="0">
              <a:buNone/>
            </a:pPr>
            <a:r>
              <a:rPr lang="en-US" sz="2000" dirty="0"/>
              <a:t>Unwelcome conduct of a sexual nature or unwelcome conduct based on sex, sexual orientation, gender identity, or gender expression, when one or more of the following conditions are present:</a:t>
            </a:r>
          </a:p>
          <a:p>
            <a:r>
              <a:rPr lang="en-US" sz="2000" dirty="0"/>
              <a:t>Quid Pro Quo</a:t>
            </a:r>
          </a:p>
          <a:p>
            <a:r>
              <a:rPr lang="en-US" sz="2000" dirty="0"/>
              <a:t>The unwelcome conduct is so severe, persistent, or pervasive that it unreasonably interferes with an individual's work or academic performance, or creates an intimidating or hostile academic or work environment under both an objective and subjective standard.</a:t>
            </a:r>
          </a:p>
          <a:p>
            <a:endParaRPr lang="en-US" dirty="0"/>
          </a:p>
        </p:txBody>
      </p:sp>
      <p:sp>
        <p:nvSpPr>
          <p:cNvPr id="6" name="Text Placeholder 5">
            <a:extLst>
              <a:ext uri="{FF2B5EF4-FFF2-40B4-BE49-F238E27FC236}">
                <a16:creationId xmlns:a16="http://schemas.microsoft.com/office/drawing/2014/main" id="{E35B1DB0-B06F-459E-ACA9-0ADC276EDD4D}"/>
              </a:ext>
            </a:extLst>
          </p:cNvPr>
          <p:cNvSpPr>
            <a:spLocks noGrp="1"/>
          </p:cNvSpPr>
          <p:nvPr>
            <p:ph type="body" sz="quarter" idx="3"/>
          </p:nvPr>
        </p:nvSpPr>
        <p:spPr/>
        <p:txBody>
          <a:bodyPr/>
          <a:lstStyle/>
          <a:p>
            <a:r>
              <a:rPr lang="en-US" sz="2400" dirty="0"/>
              <a:t>Title IX</a:t>
            </a:r>
          </a:p>
        </p:txBody>
      </p:sp>
      <p:sp>
        <p:nvSpPr>
          <p:cNvPr id="7" name="Content Placeholder 6">
            <a:extLst>
              <a:ext uri="{FF2B5EF4-FFF2-40B4-BE49-F238E27FC236}">
                <a16:creationId xmlns:a16="http://schemas.microsoft.com/office/drawing/2014/main" id="{D201AABA-E765-406E-82C9-3320496EEBC7}"/>
              </a:ext>
            </a:extLst>
          </p:cNvPr>
          <p:cNvSpPr>
            <a:spLocks noGrp="1"/>
          </p:cNvSpPr>
          <p:nvPr>
            <p:ph sz="quarter" idx="4"/>
          </p:nvPr>
        </p:nvSpPr>
        <p:spPr/>
        <p:txBody>
          <a:bodyPr>
            <a:normAutofit/>
          </a:bodyPr>
          <a:lstStyle/>
          <a:p>
            <a:pPr marL="0" indent="0">
              <a:buNone/>
            </a:pPr>
            <a:r>
              <a:rPr lang="en-US" sz="2400" dirty="0"/>
              <a:t>Quid Pro Quo (employees only)</a:t>
            </a:r>
          </a:p>
          <a:p>
            <a:pPr marL="0" indent="0">
              <a:buNone/>
            </a:pPr>
            <a:r>
              <a:rPr lang="en-US" sz="2400" dirty="0"/>
              <a:t>Unwelcome conduct based on sex determined by a reasonable person to be so severe, pervasive, and objectively offensive that it effectively denies a person equal access to the University’s education program or activity</a:t>
            </a:r>
          </a:p>
        </p:txBody>
      </p:sp>
    </p:spTree>
    <p:extLst>
      <p:ext uri="{BB962C8B-B14F-4D97-AF65-F5344CB8AC3E}">
        <p14:creationId xmlns:p14="http://schemas.microsoft.com/office/powerpoint/2010/main" val="1039009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9048-A8FD-48C2-A6F7-85D88E564820}"/>
              </a:ext>
            </a:extLst>
          </p:cNvPr>
          <p:cNvSpPr>
            <a:spLocks noGrp="1"/>
          </p:cNvSpPr>
          <p:nvPr>
            <p:ph type="title"/>
          </p:nvPr>
        </p:nvSpPr>
        <p:spPr/>
        <p:txBody>
          <a:bodyPr/>
          <a:lstStyle/>
          <a:p>
            <a:r>
              <a:rPr lang="en-US" dirty="0"/>
              <a:t>Sexual harassment</a:t>
            </a:r>
          </a:p>
        </p:txBody>
      </p:sp>
      <p:sp>
        <p:nvSpPr>
          <p:cNvPr id="4" name="Text Placeholder 3">
            <a:extLst>
              <a:ext uri="{FF2B5EF4-FFF2-40B4-BE49-F238E27FC236}">
                <a16:creationId xmlns:a16="http://schemas.microsoft.com/office/drawing/2014/main" id="{5F7419BD-BB19-44E1-B288-1B90F1EC67F4}"/>
              </a:ext>
            </a:extLst>
          </p:cNvPr>
          <p:cNvSpPr>
            <a:spLocks noGrp="1"/>
          </p:cNvSpPr>
          <p:nvPr>
            <p:ph type="body" idx="1"/>
          </p:nvPr>
        </p:nvSpPr>
        <p:spPr/>
        <p:txBody>
          <a:bodyPr/>
          <a:lstStyle/>
          <a:p>
            <a:r>
              <a:rPr lang="en-US" sz="2400" dirty="0"/>
              <a:t>Policy</a:t>
            </a:r>
          </a:p>
        </p:txBody>
      </p:sp>
      <p:sp>
        <p:nvSpPr>
          <p:cNvPr id="5" name="Content Placeholder 4">
            <a:extLst>
              <a:ext uri="{FF2B5EF4-FFF2-40B4-BE49-F238E27FC236}">
                <a16:creationId xmlns:a16="http://schemas.microsoft.com/office/drawing/2014/main" id="{FDA156D7-5F68-45FD-9E6C-6862CA928D44}"/>
              </a:ext>
            </a:extLst>
          </p:cNvPr>
          <p:cNvSpPr>
            <a:spLocks noGrp="1"/>
          </p:cNvSpPr>
          <p:nvPr>
            <p:ph sz="half" idx="2"/>
          </p:nvPr>
        </p:nvSpPr>
        <p:spPr>
          <a:xfrm>
            <a:off x="581195" y="2926054"/>
            <a:ext cx="5393100" cy="3931946"/>
          </a:xfrm>
        </p:spPr>
        <p:txBody>
          <a:bodyPr>
            <a:normAutofit lnSpcReduction="10000"/>
          </a:bodyPr>
          <a:lstStyle/>
          <a:p>
            <a:pPr marL="0" indent="0">
              <a:buNone/>
            </a:pPr>
            <a:r>
              <a:rPr lang="en-US" sz="2000" dirty="0"/>
              <a:t>Unwelcome conduct of a sexual nature or unwelcome conduct </a:t>
            </a:r>
            <a:r>
              <a:rPr lang="en-US" sz="2000" b="1" u="sng" dirty="0"/>
              <a:t>based on sex, sexual orientation, gender identity, or gender expression</a:t>
            </a:r>
            <a:r>
              <a:rPr lang="en-US" sz="2000" dirty="0"/>
              <a:t>, when one or more of the following conditions are present:</a:t>
            </a:r>
          </a:p>
          <a:p>
            <a:r>
              <a:rPr lang="en-US" sz="2000" dirty="0"/>
              <a:t>Quid Pro Quo</a:t>
            </a:r>
          </a:p>
          <a:p>
            <a:r>
              <a:rPr lang="en-US" sz="2000" dirty="0"/>
              <a:t>The unwelcome conduct is so severe, persistent, </a:t>
            </a:r>
            <a:r>
              <a:rPr lang="en-US" sz="3200" b="1" u="sng" dirty="0"/>
              <a:t>or</a:t>
            </a:r>
            <a:r>
              <a:rPr lang="en-US" sz="2000" dirty="0"/>
              <a:t> pervasive that it unreasonably interferes with an individual's work or academic performance, or creates an intimidating or hostile academic or work environment under both an objective and subjective standard.</a:t>
            </a:r>
          </a:p>
          <a:p>
            <a:endParaRPr lang="en-US" dirty="0"/>
          </a:p>
        </p:txBody>
      </p:sp>
      <p:sp>
        <p:nvSpPr>
          <p:cNvPr id="6" name="Text Placeholder 5">
            <a:extLst>
              <a:ext uri="{FF2B5EF4-FFF2-40B4-BE49-F238E27FC236}">
                <a16:creationId xmlns:a16="http://schemas.microsoft.com/office/drawing/2014/main" id="{E35B1DB0-B06F-459E-ACA9-0ADC276EDD4D}"/>
              </a:ext>
            </a:extLst>
          </p:cNvPr>
          <p:cNvSpPr>
            <a:spLocks noGrp="1"/>
          </p:cNvSpPr>
          <p:nvPr>
            <p:ph type="body" sz="quarter" idx="3"/>
          </p:nvPr>
        </p:nvSpPr>
        <p:spPr/>
        <p:txBody>
          <a:bodyPr/>
          <a:lstStyle/>
          <a:p>
            <a:r>
              <a:rPr lang="en-US" sz="2400" dirty="0"/>
              <a:t>Title IX</a:t>
            </a:r>
          </a:p>
        </p:txBody>
      </p:sp>
      <p:sp>
        <p:nvSpPr>
          <p:cNvPr id="7" name="Content Placeholder 6">
            <a:extLst>
              <a:ext uri="{FF2B5EF4-FFF2-40B4-BE49-F238E27FC236}">
                <a16:creationId xmlns:a16="http://schemas.microsoft.com/office/drawing/2014/main" id="{D201AABA-E765-406E-82C9-3320496EEBC7}"/>
              </a:ext>
            </a:extLst>
          </p:cNvPr>
          <p:cNvSpPr>
            <a:spLocks noGrp="1"/>
          </p:cNvSpPr>
          <p:nvPr>
            <p:ph sz="quarter" idx="4"/>
          </p:nvPr>
        </p:nvSpPr>
        <p:spPr/>
        <p:txBody>
          <a:bodyPr>
            <a:normAutofit/>
          </a:bodyPr>
          <a:lstStyle/>
          <a:p>
            <a:pPr marL="0" indent="0">
              <a:buNone/>
            </a:pPr>
            <a:r>
              <a:rPr lang="en-US" sz="2400" dirty="0"/>
              <a:t>Quid Pro Quo (</a:t>
            </a:r>
            <a:r>
              <a:rPr lang="en-US" sz="2400" b="1" u="sng" dirty="0"/>
              <a:t>employees only</a:t>
            </a:r>
            <a:r>
              <a:rPr lang="en-US" sz="2400" dirty="0"/>
              <a:t>)</a:t>
            </a:r>
          </a:p>
          <a:p>
            <a:pPr marL="0" indent="0">
              <a:buNone/>
            </a:pPr>
            <a:r>
              <a:rPr lang="en-US" sz="2400" dirty="0"/>
              <a:t>Unwelcome conduct on the </a:t>
            </a:r>
            <a:r>
              <a:rPr lang="en-US" sz="2400" b="1" u="sng" dirty="0"/>
              <a:t>basis of sex </a:t>
            </a:r>
            <a:r>
              <a:rPr lang="en-US" sz="2400" dirty="0"/>
              <a:t>determined by a reasonable person to be so severe, pervasive, </a:t>
            </a:r>
            <a:r>
              <a:rPr lang="en-US" sz="2800" b="1" u="sng" dirty="0"/>
              <a:t>and</a:t>
            </a:r>
            <a:r>
              <a:rPr lang="en-US" sz="2400" dirty="0"/>
              <a:t> objectively offensive that it effectively denies a person equal access to the University’s education program or activity</a:t>
            </a:r>
          </a:p>
        </p:txBody>
      </p:sp>
    </p:spTree>
    <p:extLst>
      <p:ext uri="{BB962C8B-B14F-4D97-AF65-F5344CB8AC3E}">
        <p14:creationId xmlns:p14="http://schemas.microsoft.com/office/powerpoint/2010/main" val="912387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78C8-58DB-4841-8CC9-B25C66E7E684}"/>
              </a:ext>
            </a:extLst>
          </p:cNvPr>
          <p:cNvSpPr>
            <a:spLocks noGrp="1"/>
          </p:cNvSpPr>
          <p:nvPr>
            <p:ph type="title"/>
          </p:nvPr>
        </p:nvSpPr>
        <p:spPr/>
        <p:txBody>
          <a:bodyPr/>
          <a:lstStyle/>
          <a:p>
            <a:r>
              <a:rPr lang="en-US" dirty="0"/>
              <a:t>Title IX Sexual Harassment: on the Basis of sex</a:t>
            </a:r>
          </a:p>
        </p:txBody>
      </p:sp>
      <p:sp>
        <p:nvSpPr>
          <p:cNvPr id="3" name="Content Placeholder 2">
            <a:extLst>
              <a:ext uri="{FF2B5EF4-FFF2-40B4-BE49-F238E27FC236}">
                <a16:creationId xmlns:a16="http://schemas.microsoft.com/office/drawing/2014/main" id="{F170D85D-49A0-4452-8186-BDA16A1E074F}"/>
              </a:ext>
            </a:extLst>
          </p:cNvPr>
          <p:cNvSpPr>
            <a:spLocks noGrp="1"/>
          </p:cNvSpPr>
          <p:nvPr>
            <p:ph idx="1"/>
          </p:nvPr>
        </p:nvSpPr>
        <p:spPr>
          <a:xfrm>
            <a:off x="581194" y="2180498"/>
            <a:ext cx="11029615" cy="4507381"/>
          </a:xfrm>
        </p:spPr>
        <p:txBody>
          <a:bodyPr>
            <a:normAutofit/>
          </a:bodyPr>
          <a:lstStyle/>
          <a:p>
            <a:pPr marL="0" indent="0">
              <a:buNone/>
            </a:pPr>
            <a:r>
              <a:rPr lang="en-US" sz="4400" dirty="0"/>
              <a:t>Where conduct is sexual in nature, or where conduct references one sex or another, that suffices to constitute conduct “on the basis of sex.”</a:t>
            </a:r>
          </a:p>
          <a:p>
            <a:endParaRPr lang="en-US" dirty="0"/>
          </a:p>
        </p:txBody>
      </p:sp>
    </p:spTree>
    <p:extLst>
      <p:ext uri="{BB962C8B-B14F-4D97-AF65-F5344CB8AC3E}">
        <p14:creationId xmlns:p14="http://schemas.microsoft.com/office/powerpoint/2010/main" val="2049791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36F4-1828-4792-94AE-611B4B31773E}"/>
              </a:ext>
            </a:extLst>
          </p:cNvPr>
          <p:cNvSpPr>
            <a:spLocks noGrp="1"/>
          </p:cNvSpPr>
          <p:nvPr>
            <p:ph type="title"/>
          </p:nvPr>
        </p:nvSpPr>
        <p:spPr/>
        <p:txBody>
          <a:bodyPr/>
          <a:lstStyle/>
          <a:p>
            <a:r>
              <a:rPr lang="en-US" dirty="0"/>
              <a:t>Title IX sexual harassment</a:t>
            </a:r>
          </a:p>
        </p:txBody>
      </p:sp>
      <p:sp>
        <p:nvSpPr>
          <p:cNvPr id="3" name="Content Placeholder 2">
            <a:extLst>
              <a:ext uri="{FF2B5EF4-FFF2-40B4-BE49-F238E27FC236}">
                <a16:creationId xmlns:a16="http://schemas.microsoft.com/office/drawing/2014/main" id="{FF9B16A9-E13B-4086-BA11-7AC86C772D08}"/>
              </a:ext>
            </a:extLst>
          </p:cNvPr>
          <p:cNvSpPr>
            <a:spLocks noGrp="1"/>
          </p:cNvSpPr>
          <p:nvPr>
            <p:ph idx="1"/>
          </p:nvPr>
        </p:nvSpPr>
        <p:spPr/>
        <p:txBody>
          <a:bodyPr>
            <a:normAutofit/>
          </a:bodyPr>
          <a:lstStyle/>
          <a:p>
            <a:pPr marL="0" indent="0">
              <a:buNone/>
            </a:pPr>
            <a:r>
              <a:rPr lang="en-US" sz="3600" dirty="0"/>
              <a:t>Whether conduct is unwelcome is subjective inquiry </a:t>
            </a:r>
          </a:p>
          <a:p>
            <a:pPr marL="0" indent="0">
              <a:buNone/>
            </a:pPr>
            <a:r>
              <a:rPr lang="en-US" sz="3600" dirty="0"/>
              <a:t>Severity/Pervasiveness is objective inquiry from the perspective of a reasonable person in the complainant’s position. </a:t>
            </a:r>
          </a:p>
        </p:txBody>
      </p:sp>
    </p:spTree>
    <p:extLst>
      <p:ext uri="{BB962C8B-B14F-4D97-AF65-F5344CB8AC3E}">
        <p14:creationId xmlns:p14="http://schemas.microsoft.com/office/powerpoint/2010/main" val="3122885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A530-3325-4098-800C-062D69E604D4}"/>
              </a:ext>
            </a:extLst>
          </p:cNvPr>
          <p:cNvSpPr>
            <a:spLocks noGrp="1"/>
          </p:cNvSpPr>
          <p:nvPr>
            <p:ph type="title"/>
          </p:nvPr>
        </p:nvSpPr>
        <p:spPr/>
        <p:txBody>
          <a:bodyPr/>
          <a:lstStyle/>
          <a:p>
            <a:r>
              <a:rPr lang="en-US" dirty="0"/>
              <a:t>Title IX Harassment: types of behavior evaluated under harassment standard</a:t>
            </a:r>
          </a:p>
        </p:txBody>
      </p:sp>
      <p:sp>
        <p:nvSpPr>
          <p:cNvPr id="3" name="Content Placeholder 2">
            <a:extLst>
              <a:ext uri="{FF2B5EF4-FFF2-40B4-BE49-F238E27FC236}">
                <a16:creationId xmlns:a16="http://schemas.microsoft.com/office/drawing/2014/main" id="{09D924BE-DE79-4870-81EA-120E05AD1B69}"/>
              </a:ext>
            </a:extLst>
          </p:cNvPr>
          <p:cNvSpPr>
            <a:spLocks noGrp="1"/>
          </p:cNvSpPr>
          <p:nvPr>
            <p:ph idx="1"/>
          </p:nvPr>
        </p:nvSpPr>
        <p:spPr/>
        <p:txBody>
          <a:bodyPr>
            <a:normAutofit/>
          </a:bodyPr>
          <a:lstStyle/>
          <a:p>
            <a:r>
              <a:rPr lang="en-US" sz="3200" dirty="0"/>
              <a:t>Physical touching, not under nonconsensual sexual contact (hugging, rubbing against someone, patting, pinching)</a:t>
            </a:r>
          </a:p>
          <a:p>
            <a:r>
              <a:rPr lang="en-US" sz="3200" dirty="0"/>
              <a:t>Exposing oneself</a:t>
            </a:r>
          </a:p>
          <a:p>
            <a:r>
              <a:rPr lang="en-US" sz="3200" dirty="0"/>
              <a:t>Verbal harassment</a:t>
            </a:r>
          </a:p>
          <a:p>
            <a:r>
              <a:rPr lang="en-US" sz="3200" dirty="0"/>
              <a:t>Sexual exploitation</a:t>
            </a:r>
            <a:endParaRPr lang="en-US" dirty="0"/>
          </a:p>
        </p:txBody>
      </p:sp>
    </p:spTree>
    <p:extLst>
      <p:ext uri="{BB962C8B-B14F-4D97-AF65-F5344CB8AC3E}">
        <p14:creationId xmlns:p14="http://schemas.microsoft.com/office/powerpoint/2010/main" val="3148668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57E3-F53A-4396-ADAD-FB00F9B6396C}"/>
              </a:ext>
            </a:extLst>
          </p:cNvPr>
          <p:cNvSpPr>
            <a:spLocks noGrp="1"/>
          </p:cNvSpPr>
          <p:nvPr>
            <p:ph type="title"/>
          </p:nvPr>
        </p:nvSpPr>
        <p:spPr/>
        <p:txBody>
          <a:bodyPr/>
          <a:lstStyle/>
          <a:p>
            <a:r>
              <a:rPr lang="en-US" dirty="0"/>
              <a:t>Title IX Sexual Harassment: Examples in Preamble</a:t>
            </a:r>
          </a:p>
        </p:txBody>
      </p:sp>
      <p:sp>
        <p:nvSpPr>
          <p:cNvPr id="3" name="Content Placeholder 2">
            <a:extLst>
              <a:ext uri="{FF2B5EF4-FFF2-40B4-BE49-F238E27FC236}">
                <a16:creationId xmlns:a16="http://schemas.microsoft.com/office/drawing/2014/main" id="{6C023999-3504-41E7-8746-D57BDC505D58}"/>
              </a:ext>
            </a:extLst>
          </p:cNvPr>
          <p:cNvSpPr>
            <a:spLocks noGrp="1"/>
          </p:cNvSpPr>
          <p:nvPr>
            <p:ph idx="1"/>
          </p:nvPr>
        </p:nvSpPr>
        <p:spPr>
          <a:xfrm>
            <a:off x="581194" y="2180498"/>
            <a:ext cx="11029615" cy="4156507"/>
          </a:xfrm>
        </p:spPr>
        <p:txBody>
          <a:bodyPr/>
          <a:lstStyle/>
          <a:p>
            <a:pPr marL="0" indent="0">
              <a:buNone/>
            </a:pPr>
            <a:r>
              <a:rPr lang="en-US" sz="2800" dirty="0"/>
              <a:t>“Disseminating ‘revenge porn,’ or conspiring to sexually harass people (such as fraternity members telling new pledges to ‘score’), or other unwelcome conduct that harms and humiliates a person on the basis of sex may meet the elements of the </a:t>
            </a:r>
            <a:r>
              <a:rPr lang="en-US" sz="2800" i="1" dirty="0"/>
              <a:t>Davis </a:t>
            </a:r>
            <a:r>
              <a:rPr lang="en-US" sz="2800" dirty="0"/>
              <a:t>standard including pervasiveness, particularly where the unwelcome sex-based conduct involves widespread dissemination of offensive material or multiple people agreeing to potentially victimize others and taking steps in furtherance of the agreement.”</a:t>
            </a:r>
          </a:p>
          <a:p>
            <a:endParaRPr lang="en-US" dirty="0"/>
          </a:p>
        </p:txBody>
      </p:sp>
    </p:spTree>
    <p:extLst>
      <p:ext uri="{BB962C8B-B14F-4D97-AF65-F5344CB8AC3E}">
        <p14:creationId xmlns:p14="http://schemas.microsoft.com/office/powerpoint/2010/main" val="1588577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72E9-3A05-4956-B678-5131E3D9B82E}"/>
              </a:ext>
            </a:extLst>
          </p:cNvPr>
          <p:cNvSpPr>
            <a:spLocks noGrp="1"/>
          </p:cNvSpPr>
          <p:nvPr>
            <p:ph type="title"/>
          </p:nvPr>
        </p:nvSpPr>
        <p:spPr/>
        <p:txBody>
          <a:bodyPr/>
          <a:lstStyle/>
          <a:p>
            <a:r>
              <a:rPr lang="en-US" dirty="0"/>
              <a:t>Title IX Sexual Harassment: Deprive Equal access</a:t>
            </a:r>
          </a:p>
        </p:txBody>
      </p:sp>
      <p:sp>
        <p:nvSpPr>
          <p:cNvPr id="3" name="Content Placeholder 2">
            <a:extLst>
              <a:ext uri="{FF2B5EF4-FFF2-40B4-BE49-F238E27FC236}">
                <a16:creationId xmlns:a16="http://schemas.microsoft.com/office/drawing/2014/main" id="{47830188-0CA1-4BF3-90DD-2735D8884DD5}"/>
              </a:ext>
            </a:extLst>
          </p:cNvPr>
          <p:cNvSpPr>
            <a:spLocks noGrp="1"/>
          </p:cNvSpPr>
          <p:nvPr>
            <p:ph idx="1"/>
          </p:nvPr>
        </p:nvSpPr>
        <p:spPr>
          <a:xfrm>
            <a:off x="581194" y="2180498"/>
            <a:ext cx="11029615" cy="4135242"/>
          </a:xfrm>
        </p:spPr>
        <p:txBody>
          <a:bodyPr>
            <a:noAutofit/>
          </a:bodyPr>
          <a:lstStyle/>
          <a:p>
            <a:pPr marL="0" indent="0">
              <a:buNone/>
            </a:pPr>
            <a:r>
              <a:rPr lang="en-US" sz="3200" dirty="0"/>
              <a:t>Does </a:t>
            </a:r>
            <a:r>
              <a:rPr lang="en-US" sz="3200" i="1" dirty="0"/>
              <a:t>not </a:t>
            </a:r>
            <a:r>
              <a:rPr lang="en-US" sz="3200" dirty="0"/>
              <a:t>require that a complainant has already suffered loss of education</a:t>
            </a:r>
          </a:p>
          <a:p>
            <a:pPr marL="0" indent="0">
              <a:buNone/>
            </a:pPr>
            <a:r>
              <a:rPr lang="en-US" sz="3200" dirty="0"/>
              <a:t>Does </a:t>
            </a:r>
            <a:r>
              <a:rPr lang="en-US" sz="3200" i="1" dirty="0"/>
              <a:t>not</a:t>
            </a:r>
            <a:r>
              <a:rPr lang="en-US" sz="3200" dirty="0"/>
              <a:t> require that a person’s total or entire educational access has been denied</a:t>
            </a:r>
          </a:p>
          <a:p>
            <a:pPr marL="0" indent="0">
              <a:buNone/>
            </a:pPr>
            <a:r>
              <a:rPr lang="en-US" sz="3200" dirty="0"/>
              <a:t>Evaluate whether Complainant deprived of </a:t>
            </a:r>
            <a:r>
              <a:rPr lang="en-US" sz="3200" i="1" dirty="0"/>
              <a:t>equal </a:t>
            </a:r>
            <a:r>
              <a:rPr lang="en-US" sz="3200" dirty="0"/>
              <a:t>access, measured against the access of a person who has not been subjected to the sexual harassment. </a:t>
            </a:r>
          </a:p>
          <a:p>
            <a:pPr marL="0" indent="0">
              <a:buNone/>
            </a:pPr>
            <a:r>
              <a:rPr lang="en-US" sz="3200" dirty="0"/>
              <a:t>Based on reasonable person standard</a:t>
            </a:r>
          </a:p>
        </p:txBody>
      </p:sp>
    </p:spTree>
    <p:extLst>
      <p:ext uri="{BB962C8B-B14F-4D97-AF65-F5344CB8AC3E}">
        <p14:creationId xmlns:p14="http://schemas.microsoft.com/office/powerpoint/2010/main" val="3389129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72E9-3A05-4956-B678-5131E3D9B82E}"/>
              </a:ext>
            </a:extLst>
          </p:cNvPr>
          <p:cNvSpPr>
            <a:spLocks noGrp="1"/>
          </p:cNvSpPr>
          <p:nvPr>
            <p:ph type="title"/>
          </p:nvPr>
        </p:nvSpPr>
        <p:spPr/>
        <p:txBody>
          <a:bodyPr/>
          <a:lstStyle/>
          <a:p>
            <a:r>
              <a:rPr lang="en-US" dirty="0"/>
              <a:t>Title IX Sexual Harassment: Deprive Equal access</a:t>
            </a:r>
          </a:p>
        </p:txBody>
      </p:sp>
      <p:sp>
        <p:nvSpPr>
          <p:cNvPr id="3" name="Content Placeholder 2">
            <a:extLst>
              <a:ext uri="{FF2B5EF4-FFF2-40B4-BE49-F238E27FC236}">
                <a16:creationId xmlns:a16="http://schemas.microsoft.com/office/drawing/2014/main" id="{47830188-0CA1-4BF3-90DD-2735D8884DD5}"/>
              </a:ext>
            </a:extLst>
          </p:cNvPr>
          <p:cNvSpPr>
            <a:spLocks noGrp="1"/>
          </p:cNvSpPr>
          <p:nvPr>
            <p:ph idx="1"/>
          </p:nvPr>
        </p:nvSpPr>
        <p:spPr>
          <a:xfrm>
            <a:off x="581194" y="2180498"/>
            <a:ext cx="11029615" cy="4135242"/>
          </a:xfrm>
        </p:spPr>
        <p:txBody>
          <a:bodyPr>
            <a:noAutofit/>
          </a:bodyPr>
          <a:lstStyle/>
          <a:p>
            <a:r>
              <a:rPr lang="en-US" sz="2800" dirty="0"/>
              <a:t>Examples (no specific type of reaction/concrete injury required):</a:t>
            </a:r>
          </a:p>
          <a:p>
            <a:pPr lvl="1"/>
            <a:r>
              <a:rPr lang="en-US" sz="2800" dirty="0"/>
              <a:t>Wrestler who quits the team but carries on with other school activities </a:t>
            </a:r>
          </a:p>
          <a:p>
            <a:pPr lvl="1"/>
            <a:r>
              <a:rPr lang="en-US" sz="2800" dirty="0"/>
              <a:t>Student who attends school, but begins experiencing anxiety symptoms </a:t>
            </a:r>
          </a:p>
          <a:p>
            <a:pPr lvl="1"/>
            <a:r>
              <a:rPr lang="en-US" sz="2800" dirty="0"/>
              <a:t>Skipping class to avoid a harasser</a:t>
            </a:r>
          </a:p>
          <a:p>
            <a:pPr lvl="1"/>
            <a:r>
              <a:rPr lang="en-US" sz="2800" dirty="0"/>
              <a:t>Decline in grade point average</a:t>
            </a:r>
          </a:p>
          <a:p>
            <a:pPr lvl="1"/>
            <a:r>
              <a:rPr lang="en-US" sz="2800" dirty="0"/>
              <a:t>Difficulty concentrating in class</a:t>
            </a:r>
          </a:p>
          <a:p>
            <a:pPr lvl="1"/>
            <a:endParaRPr lang="en-US" sz="3200" dirty="0"/>
          </a:p>
        </p:txBody>
      </p:sp>
    </p:spTree>
    <p:extLst>
      <p:ext uri="{BB962C8B-B14F-4D97-AF65-F5344CB8AC3E}">
        <p14:creationId xmlns:p14="http://schemas.microsoft.com/office/powerpoint/2010/main" val="3286982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A0DFCB-C1C3-C67C-8FF3-6DFBEBD3DBE2}"/>
              </a:ext>
            </a:extLst>
          </p:cNvPr>
          <p:cNvSpPr>
            <a:spLocks noGrp="1"/>
          </p:cNvSpPr>
          <p:nvPr>
            <p:ph type="title" idx="4294967295"/>
          </p:nvPr>
        </p:nvSpPr>
        <p:spPr>
          <a:xfrm>
            <a:off x="838200" y="365125"/>
            <a:ext cx="10515600" cy="1325563"/>
          </a:xfrm>
          <a:prstGeom prst="rect">
            <a:avLst/>
          </a:prstGeom>
        </p:spPr>
        <p:txBody>
          <a:bodyPr/>
          <a:lstStyle/>
          <a:p>
            <a:r>
              <a:rPr lang="en-US" dirty="0"/>
              <a:t>Current Formal Complaint Investigation and Hearing Process for Title IX AND Non-Title Cases</a:t>
            </a:r>
          </a:p>
        </p:txBody>
      </p:sp>
      <p:pic>
        <p:nvPicPr>
          <p:cNvPr id="2" name="Object 1" descr="Image of flow-chart for current formal complaint investigation and hearing process for Title IX and non-Title IX cases. Steps include: (1) impartial investigation; (2) parties review and comment on all evidence collected; (3) investigation report created (evidence removed if irrelevant or violates Policy); (4) parties review and comment on investigation report; (5) HSMB hearing (cross handled differently depending on Title IX or non-Title IX)."/>
          <p:cNvPicPr>
            <a:picLocks noChangeAspect="1"/>
          </p:cNvPicPr>
          <p:nvPr/>
        </p:nvPicPr>
        <p:blipFill>
          <a:blip r:embed="rId3"/>
          <a:stretch>
            <a:fillRect/>
          </a:stretch>
        </p:blipFill>
        <p:spPr>
          <a:xfrm>
            <a:off x="0" y="1674"/>
            <a:ext cx="12192000" cy="68546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a:blip r:embed="rId3"/>
          <a:stretch>
            <a:fillRect/>
          </a:stretch>
        </p:blipFill>
        <p:spPr>
          <a:xfrm>
            <a:off x="1293" y="-1951537"/>
            <a:ext cx="12191999" cy="5400261"/>
          </a:xfr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1721698" y="3735623"/>
            <a:ext cx="5013960" cy="683978"/>
          </a:xfrm>
        </p:spPr>
        <p:txBody>
          <a:bodyPr>
            <a:normAutofit fontScale="90000"/>
          </a:bodyPr>
          <a:lstStyle/>
          <a:p>
            <a:r>
              <a:rPr lang="en-US" dirty="0"/>
              <a:t>May not be appropriate if:</a:t>
            </a:r>
          </a:p>
        </p:txBody>
      </p:sp>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a:lstStyle/>
          <a:p>
            <a:endParaRPr lang="en-US" dirty="0"/>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9"/>
          </p:nvPr>
        </p:nvSpPr>
        <p:spPr/>
        <p:txBody>
          <a:bodyPr/>
          <a:lstStyle/>
          <a:p>
            <a:r>
              <a:rPr lang="en-US" dirty="0"/>
              <a:t>University must agree to informal resolution and can end informal resolution any time prior to a final agreement</a:t>
            </a:r>
          </a:p>
        </p:txBody>
      </p:sp>
      <p:pic>
        <p:nvPicPr>
          <p:cNvPr id="39" name="Picture Placeholder 38" descr="Raised hand">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tretch>
            <a:fillRect/>
          </a:stretch>
        </p:blipFill>
        <p:spPr>
          <a:xfrm>
            <a:off x="548944" y="3725862"/>
            <a:ext cx="914400" cy="914400"/>
          </a:xfrm>
        </p:spPr>
      </p:pic>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687095C-0360-44F6-A1DF-A94E9E77E2FB}"/>
              </a:ext>
            </a:extLst>
          </p:cNvPr>
          <p:cNvSpPr txBox="1"/>
          <p:nvPr/>
        </p:nvSpPr>
        <p:spPr>
          <a:xfrm>
            <a:off x="1966686" y="4487142"/>
            <a:ext cx="527189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History of violence between parties</a:t>
            </a:r>
          </a:p>
          <a:p>
            <a:pPr marL="285750" indent="-285750">
              <a:buFont typeface="Arial" panose="020B0604020202020204" pitchFamily="34" charset="0"/>
              <a:buChar char="•"/>
            </a:pPr>
            <a:r>
              <a:rPr lang="en-US" dirty="0"/>
              <a:t>Power imbalances that cannot be offset with support measures</a:t>
            </a:r>
          </a:p>
          <a:p>
            <a:pPr marL="285750" indent="-285750">
              <a:buFont typeface="Arial" panose="020B0604020202020204" pitchFamily="34" charset="0"/>
              <a:buChar char="•"/>
            </a:pPr>
            <a:r>
              <a:rPr lang="en-US" dirty="0"/>
              <a:t>Conditions that could create unsafe environment</a:t>
            </a:r>
          </a:p>
          <a:p>
            <a:pPr marL="285750" indent="-285750">
              <a:buFont typeface="Arial" panose="020B0604020202020204" pitchFamily="34" charset="0"/>
              <a:buChar char="•"/>
            </a:pPr>
            <a:r>
              <a:rPr lang="en-US" dirty="0"/>
              <a:t>Party/parties not acting in good faith</a:t>
            </a:r>
          </a:p>
          <a:p>
            <a:pPr marL="285750" indent="-285750">
              <a:buFont typeface="Arial" panose="020B0604020202020204" pitchFamily="34" charset="0"/>
              <a:buChar char="•"/>
            </a:pPr>
            <a:r>
              <a:rPr lang="en-US" dirty="0"/>
              <a:t>Agreed resolution would not meet Title IX office goals</a:t>
            </a:r>
          </a:p>
          <a:p>
            <a:endParaRPr lang="en-US" dirty="0"/>
          </a:p>
        </p:txBody>
      </p:sp>
    </p:spTree>
    <p:extLst>
      <p:ext uri="{BB962C8B-B14F-4D97-AF65-F5344CB8AC3E}">
        <p14:creationId xmlns:p14="http://schemas.microsoft.com/office/powerpoint/2010/main" val="295620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Types of informal resolution</a:t>
            </a:r>
          </a:p>
        </p:txBody>
      </p:sp>
      <p:sp>
        <p:nvSpPr>
          <p:cNvPr id="24" name="Text Placeholder 23">
            <a:extLst>
              <a:ext uri="{FF2B5EF4-FFF2-40B4-BE49-F238E27FC236}">
                <a16:creationId xmlns:a16="http://schemas.microsoft.com/office/drawing/2014/main" id="{2BE63BA8-EAF4-4B88-8D23-BEF6AA60CC23}"/>
              </a:ext>
            </a:extLst>
          </p:cNvPr>
          <p:cNvSpPr>
            <a:spLocks noGrp="1"/>
          </p:cNvSpPr>
          <p:nvPr>
            <p:ph type="body" sz="quarter" idx="16"/>
          </p:nvPr>
        </p:nvSpPr>
        <p:spPr/>
        <p:txBody>
          <a:bodyPr/>
          <a:lstStyle/>
          <a:p>
            <a:r>
              <a:rPr lang="en-US" sz="2800" dirty="0"/>
              <a:t>Facilitated Conversation </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p:txBody>
          <a:bodyPr/>
          <a:lstStyle/>
          <a:p>
            <a:r>
              <a:rPr lang="en-US" sz="2000" dirty="0"/>
              <a:t>All parties engage in direct conversation about the incident with the assistance of facilitator</a:t>
            </a:r>
          </a:p>
        </p:txBody>
      </p:sp>
      <p:pic>
        <p:nvPicPr>
          <p:cNvPr id="85" name="Picture Placeholder 84" descr="Chat">
            <a:extLst>
              <a:ext uri="{FF2B5EF4-FFF2-40B4-BE49-F238E27FC236}">
                <a16:creationId xmlns:a16="http://schemas.microsoft.com/office/drawing/2014/main" id="{F738FFEE-D221-419F-9925-DFE3C2A81E5D}"/>
              </a:ext>
              <a:ext uri="{C183D7F6-B498-43B3-948B-1728B52AA6E4}">
                <adec:decorative xmlns:adec="http://schemas.microsoft.com/office/drawing/2017/decorative" val="1"/>
              </a:ext>
            </a:extLst>
          </p:cNvPr>
          <p:cNvPicPr>
            <a:picLocks noGrp="1" noChangeAspect="1"/>
          </p:cNvPicPr>
          <p:nvPr>
            <p:ph type="pic" sz="quarter" idx="21"/>
          </p:nvPr>
        </p:nvPicPr>
        <p:blipFill>
          <a:blip r:embed="rId3">
            <a:extLst>
              <a:ext uri="{96DAC541-7B7A-43D3-8B79-37D633B846F1}">
                <asvg:svgBlip xmlns:asvg="http://schemas.microsoft.com/office/drawing/2016/SVG/main" r:embed="rId4"/>
              </a:ext>
            </a:extLst>
          </a:blip>
          <a:stretch>
            <a:fillRect/>
          </a:stretch>
        </p:blipFill>
        <p:spPr>
          <a:xfrm>
            <a:off x="5756426" y="1945489"/>
            <a:ext cx="1094116" cy="1094116"/>
          </a:xfrm>
        </p:spPr>
      </p:pic>
      <p:sp>
        <p:nvSpPr>
          <p:cNvPr id="25" name="Text Placeholder 24">
            <a:extLst>
              <a:ext uri="{FF2B5EF4-FFF2-40B4-BE49-F238E27FC236}">
                <a16:creationId xmlns:a16="http://schemas.microsoft.com/office/drawing/2014/main" id="{34818BA8-E954-4497-B8B9-B67D92F6032D}"/>
              </a:ext>
            </a:extLst>
          </p:cNvPr>
          <p:cNvSpPr>
            <a:spLocks noGrp="1"/>
          </p:cNvSpPr>
          <p:nvPr>
            <p:ph type="body" sz="quarter" idx="23"/>
          </p:nvPr>
        </p:nvSpPr>
        <p:spPr/>
        <p:txBody>
          <a:bodyPr/>
          <a:lstStyle/>
          <a:p>
            <a:r>
              <a:rPr lang="en-US" sz="2800" dirty="0"/>
              <a:t>Shuttle Diplomacy </a:t>
            </a:r>
          </a:p>
        </p:txBody>
      </p:sp>
      <p:sp>
        <p:nvSpPr>
          <p:cNvPr id="23" name="Content Placeholder 22">
            <a:extLst>
              <a:ext uri="{FF2B5EF4-FFF2-40B4-BE49-F238E27FC236}">
                <a16:creationId xmlns:a16="http://schemas.microsoft.com/office/drawing/2014/main" id="{2F8BDB9A-6E49-4052-924A-83FDD2B0A487}"/>
              </a:ext>
            </a:extLst>
          </p:cNvPr>
          <p:cNvSpPr>
            <a:spLocks noGrp="1"/>
          </p:cNvSpPr>
          <p:nvPr>
            <p:ph sz="quarter" idx="22"/>
          </p:nvPr>
        </p:nvSpPr>
        <p:spPr/>
        <p:txBody>
          <a:bodyPr/>
          <a:lstStyle/>
          <a:p>
            <a:r>
              <a:rPr lang="en-US" sz="2000" dirty="0"/>
              <a:t>Most common</a:t>
            </a:r>
          </a:p>
          <a:p>
            <a:r>
              <a:rPr lang="en-US" sz="2000" dirty="0"/>
              <a:t>Facilitator acts as go-between for parties to determine resolution</a:t>
            </a:r>
          </a:p>
          <a:p>
            <a:r>
              <a:rPr lang="en-US" sz="2000" dirty="0"/>
              <a:t>May include some aspects of facilitated conversation and restorative justice</a:t>
            </a:r>
          </a:p>
        </p:txBody>
      </p:sp>
      <p:pic>
        <p:nvPicPr>
          <p:cNvPr id="87" name="Picture Placeholder 86" descr="Cycle with people">
            <a:extLst>
              <a:ext uri="{FF2B5EF4-FFF2-40B4-BE49-F238E27FC236}">
                <a16:creationId xmlns:a16="http://schemas.microsoft.com/office/drawing/2014/main" id="{BA712089-DDBF-4741-BA71-63A6F987EA72}"/>
              </a:ext>
              <a:ext uri="{C183D7F6-B498-43B3-948B-1728B52AA6E4}">
                <adec:decorative xmlns:adec="http://schemas.microsoft.com/office/drawing/2017/decorative" val="1"/>
              </a:ext>
            </a:extLst>
          </p:cNvPr>
          <p:cNvPicPr>
            <a:picLocks noGrp="1" noChangeAspect="1"/>
          </p:cNvPicPr>
          <p:nvPr>
            <p:ph type="pic" sz="quarter" idx="24"/>
          </p:nvPr>
        </p:nvPicPr>
        <p:blipFill>
          <a:blip r:embed="rId5">
            <a:extLst>
              <a:ext uri="{96DAC541-7B7A-43D3-8B79-37D633B846F1}">
                <asvg:svgBlip xmlns:asvg="http://schemas.microsoft.com/office/drawing/2016/SVG/main" r:embed="rId6"/>
              </a:ext>
            </a:extLst>
          </a:blip>
          <a:stretch>
            <a:fillRect/>
          </a:stretch>
        </p:blipFill>
        <p:spPr>
          <a:xfrm>
            <a:off x="4774508" y="3512307"/>
            <a:ext cx="1094116" cy="1094116"/>
          </a:xfrm>
        </p:spPr>
      </p:pic>
      <p:sp>
        <p:nvSpPr>
          <p:cNvPr id="4" name="Text Placeholder 3">
            <a:extLst>
              <a:ext uri="{FF2B5EF4-FFF2-40B4-BE49-F238E27FC236}">
                <a16:creationId xmlns:a16="http://schemas.microsoft.com/office/drawing/2014/main" id="{B9105FAE-96F0-43A6-B386-AAE4E62C6E85}"/>
              </a:ext>
            </a:extLst>
          </p:cNvPr>
          <p:cNvSpPr>
            <a:spLocks noGrp="1"/>
          </p:cNvSpPr>
          <p:nvPr>
            <p:ph type="body" sz="quarter" idx="26"/>
          </p:nvPr>
        </p:nvSpPr>
        <p:spPr/>
        <p:txBody>
          <a:bodyPr/>
          <a:lstStyle/>
          <a:p>
            <a:r>
              <a:rPr lang="en-US" sz="2800" dirty="0"/>
              <a:t>Restorative Justice </a:t>
            </a:r>
          </a:p>
        </p:txBody>
      </p:sp>
      <p:sp>
        <p:nvSpPr>
          <p:cNvPr id="34" name="Content Placeholder 33">
            <a:extLst>
              <a:ext uri="{FF2B5EF4-FFF2-40B4-BE49-F238E27FC236}">
                <a16:creationId xmlns:a16="http://schemas.microsoft.com/office/drawing/2014/main" id="{38AA8C13-AFD3-4C46-AEA7-67BEBF73986D}"/>
              </a:ext>
            </a:extLst>
          </p:cNvPr>
          <p:cNvSpPr>
            <a:spLocks noGrp="1"/>
          </p:cNvSpPr>
          <p:nvPr>
            <p:ph sz="quarter" idx="25"/>
          </p:nvPr>
        </p:nvSpPr>
        <p:spPr/>
        <p:txBody>
          <a:bodyPr/>
          <a:lstStyle/>
          <a:p>
            <a:r>
              <a:rPr lang="en-US" sz="2000" dirty="0"/>
              <a:t>Identifying harm, taking accountability for the harm, and determining how best to repair the harm. Respondent must take accountability for causing harm.</a:t>
            </a:r>
          </a:p>
        </p:txBody>
      </p:sp>
      <p:pic>
        <p:nvPicPr>
          <p:cNvPr id="89" name="Picture Placeholder 88" descr="Venn diagram">
            <a:extLst>
              <a:ext uri="{FF2B5EF4-FFF2-40B4-BE49-F238E27FC236}">
                <a16:creationId xmlns:a16="http://schemas.microsoft.com/office/drawing/2014/main" id="{C8671B21-B5F4-4BFE-A90B-A16041BB7F3D}"/>
              </a:ext>
              <a:ext uri="{C183D7F6-B498-43B3-948B-1728B52AA6E4}">
                <adec:decorative xmlns:adec="http://schemas.microsoft.com/office/drawing/2017/decorative" val="1"/>
              </a:ext>
            </a:extLst>
          </p:cNvPr>
          <p:cNvPicPr>
            <a:picLocks noGrp="1" noChangeAspect="1"/>
          </p:cNvPicPr>
          <p:nvPr>
            <p:ph type="pic" sz="quarter" idx="27"/>
          </p:nvPr>
        </p:nvPicPr>
        <p:blipFill>
          <a:blip r:embed="rId7">
            <a:extLst>
              <a:ext uri="{96DAC541-7B7A-43D3-8B79-37D633B846F1}">
                <asvg:svgBlip xmlns:asvg="http://schemas.microsoft.com/office/drawing/2016/SVG/main" r:embed="rId8"/>
              </a:ext>
            </a:extLst>
          </a:blip>
          <a:stretch>
            <a:fillRect/>
          </a:stretch>
        </p:blipFill>
        <p:spPr>
          <a:xfrm>
            <a:off x="3680392" y="5027397"/>
            <a:ext cx="1094116" cy="1094116"/>
          </a:xfrm>
        </p:spPr>
      </p:pic>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17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a:blip r:embed="rId3"/>
          <a:stretch>
            <a:fillRect/>
          </a:stretch>
        </p:blipFill>
        <p:spPr>
          <a:xfrm>
            <a:off x="0" y="0"/>
            <a:ext cx="8329286" cy="5881609"/>
          </a:xfrm>
        </p:spPr>
      </p:pic>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dirty="0"/>
          </a:p>
        </p:txBody>
      </p:sp>
      <p:sp>
        <p:nvSpPr>
          <p:cNvPr id="43" name="Title 42">
            <a:extLst>
              <a:ext uri="{FF2B5EF4-FFF2-40B4-BE49-F238E27FC236}">
                <a16:creationId xmlns:a16="http://schemas.microsoft.com/office/drawing/2014/main" id="{CF39D3B5-ABDB-4DFF-8107-EF97569C9BBE}"/>
              </a:ext>
            </a:extLst>
          </p:cNvPr>
          <p:cNvSpPr>
            <a:spLocks noGrp="1"/>
          </p:cNvSpPr>
          <p:nvPr>
            <p:ph type="ctrTitle"/>
          </p:nvPr>
        </p:nvSpPr>
        <p:spPr>
          <a:xfrm>
            <a:off x="1103509" y="152401"/>
            <a:ext cx="4114800" cy="1828800"/>
          </a:xfrm>
        </p:spPr>
        <p:txBody>
          <a:bodyPr/>
          <a:lstStyle/>
          <a:p>
            <a:r>
              <a:rPr lang="en-US" dirty="0"/>
              <a:t>Potential Benefits</a:t>
            </a:r>
          </a:p>
        </p:txBody>
      </p:sp>
      <p:sp>
        <p:nvSpPr>
          <p:cNvPr id="4" name="TextBox 3">
            <a:extLst>
              <a:ext uri="{FF2B5EF4-FFF2-40B4-BE49-F238E27FC236}">
                <a16:creationId xmlns:a16="http://schemas.microsoft.com/office/drawing/2014/main" id="{EF1FC777-0AE5-4EA0-B5BA-B048D631603F}"/>
              </a:ext>
            </a:extLst>
          </p:cNvPr>
          <p:cNvSpPr txBox="1"/>
          <p:nvPr/>
        </p:nvSpPr>
        <p:spPr>
          <a:xfrm>
            <a:off x="1257301" y="1592282"/>
            <a:ext cx="4046348"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Can address policy violations and non-policy violations</a:t>
            </a:r>
          </a:p>
          <a:p>
            <a:pPr marL="285750" indent="-285750">
              <a:buFont typeface="Arial" panose="020B0604020202020204" pitchFamily="34" charset="0"/>
              <a:buChar char="•"/>
            </a:pPr>
            <a:r>
              <a:rPr lang="en-US" sz="2000" dirty="0"/>
              <a:t>Gives students more control over process and outcome</a:t>
            </a:r>
          </a:p>
          <a:p>
            <a:pPr marL="285750" indent="-285750">
              <a:buFont typeface="Arial" panose="020B0604020202020204" pitchFamily="34" charset="0"/>
              <a:buChar char="•"/>
            </a:pPr>
            <a:r>
              <a:rPr lang="en-US" sz="2000" dirty="0"/>
              <a:t>Allows for creative processes and solutions that are tailored and individualized</a:t>
            </a:r>
          </a:p>
          <a:p>
            <a:pPr marL="285750" indent="-285750">
              <a:buFont typeface="Arial" panose="020B0604020202020204" pitchFamily="34" charset="0"/>
              <a:buChar char="•"/>
            </a:pPr>
            <a:r>
              <a:rPr lang="en-US" sz="2000" dirty="0"/>
              <a:t>Allows for support and accountability</a:t>
            </a:r>
          </a:p>
          <a:p>
            <a:pPr marL="285750" indent="-285750">
              <a:buFont typeface="Arial" panose="020B0604020202020204" pitchFamily="34" charset="0"/>
              <a:buChar char="•"/>
            </a:pPr>
            <a:r>
              <a:rPr lang="en-US" sz="2000" dirty="0"/>
              <a:t>Acknowledges and appreciates that our students are learners</a:t>
            </a:r>
          </a:p>
          <a:p>
            <a:pPr marL="285750" indent="-285750">
              <a:buFont typeface="Arial" panose="020B0604020202020204" pitchFamily="34" charset="0"/>
              <a:buChar char="•"/>
            </a:pPr>
            <a:r>
              <a:rPr lang="en-US" sz="2000" dirty="0"/>
              <a:t>Is not trauma inducing, maybe trauma healing</a:t>
            </a:r>
          </a:p>
        </p:txBody>
      </p:sp>
      <p:sp>
        <p:nvSpPr>
          <p:cNvPr id="2" name="TextBox 1">
            <a:extLst>
              <a:ext uri="{FF2B5EF4-FFF2-40B4-BE49-F238E27FC236}">
                <a16:creationId xmlns:a16="http://schemas.microsoft.com/office/drawing/2014/main" id="{56D215BA-64D2-47A0-84C1-A7002F2B925D}"/>
              </a:ext>
            </a:extLst>
          </p:cNvPr>
          <p:cNvSpPr txBox="1"/>
          <p:nvPr/>
        </p:nvSpPr>
        <p:spPr>
          <a:xfrm>
            <a:off x="7502829" y="1676400"/>
            <a:ext cx="4343400" cy="923330"/>
          </a:xfrm>
          <a:prstGeom prst="rect">
            <a:avLst/>
          </a:prstGeom>
          <a:noFill/>
        </p:spPr>
        <p:txBody>
          <a:bodyPr wrap="square" rtlCol="0">
            <a:spAutoFit/>
          </a:bodyPr>
          <a:lstStyle/>
          <a:p>
            <a:r>
              <a:rPr lang="en-US" sz="5400" dirty="0">
                <a:solidFill>
                  <a:schemeClr val="bg1"/>
                </a:solidFill>
              </a:rPr>
              <a:t>Goals</a:t>
            </a:r>
          </a:p>
        </p:txBody>
      </p:sp>
      <p:sp>
        <p:nvSpPr>
          <p:cNvPr id="44" name="Subtitle 43">
            <a:extLst>
              <a:ext uri="{FF2B5EF4-FFF2-40B4-BE49-F238E27FC236}">
                <a16:creationId xmlns:a16="http://schemas.microsoft.com/office/drawing/2014/main" id="{F522C824-2C48-4465-AABE-F46286D9ECD5}"/>
              </a:ext>
            </a:extLst>
          </p:cNvPr>
          <p:cNvSpPr>
            <a:spLocks noGrp="1"/>
          </p:cNvSpPr>
          <p:nvPr>
            <p:ph type="subTitle" idx="1"/>
          </p:nvPr>
        </p:nvSpPr>
        <p:spPr>
          <a:xfrm>
            <a:off x="6057900" y="2743200"/>
            <a:ext cx="4876800" cy="3657600"/>
          </a:xfrm>
        </p:spPr>
        <p:txBody>
          <a:bodyPr>
            <a:noAutofit/>
          </a:bodyPr>
          <a:lstStyle/>
          <a:p>
            <a:pPr marL="285750" indent="-285750">
              <a:buClr>
                <a:schemeClr val="bg1"/>
              </a:buClr>
              <a:buFont typeface="Arial" panose="020B0604020202020204" pitchFamily="34" charset="0"/>
              <a:buChar char="•"/>
            </a:pPr>
            <a:r>
              <a:rPr lang="en-US" sz="2400" dirty="0"/>
              <a:t>Restoring educational access</a:t>
            </a:r>
          </a:p>
          <a:p>
            <a:pPr marL="285750" indent="-285750">
              <a:buClr>
                <a:schemeClr val="bg1"/>
              </a:buClr>
              <a:buFont typeface="Arial" panose="020B0604020202020204" pitchFamily="34" charset="0"/>
              <a:buChar char="•"/>
            </a:pPr>
            <a:r>
              <a:rPr lang="en-US" sz="2400" dirty="0"/>
              <a:t>Empowering choice and agency over resolution</a:t>
            </a:r>
          </a:p>
          <a:p>
            <a:pPr marL="285750" indent="-285750">
              <a:buClr>
                <a:schemeClr val="bg1"/>
              </a:buClr>
              <a:buFont typeface="Arial" panose="020B0604020202020204" pitchFamily="34" charset="0"/>
              <a:buChar char="•"/>
            </a:pPr>
            <a:r>
              <a:rPr lang="en-US" sz="2400" dirty="0"/>
              <a:t>Identifying, and to the extent possible, addressing participants’ needs</a:t>
            </a:r>
          </a:p>
          <a:p>
            <a:pPr marL="285750" indent="-285750">
              <a:buClr>
                <a:schemeClr val="bg1"/>
              </a:buClr>
              <a:buFont typeface="Arial" panose="020B0604020202020204" pitchFamily="34" charset="0"/>
              <a:buChar char="•"/>
            </a:pPr>
            <a:r>
              <a:rPr lang="en-US" sz="2400" dirty="0"/>
              <a:t>Addressing past harm</a:t>
            </a:r>
          </a:p>
          <a:p>
            <a:pPr marL="285750" indent="-285750">
              <a:buClr>
                <a:schemeClr val="bg1"/>
              </a:buClr>
              <a:buFont typeface="Arial" panose="020B0604020202020204" pitchFamily="34" charset="0"/>
              <a:buChar char="•"/>
            </a:pPr>
            <a:r>
              <a:rPr lang="en-US" sz="2400" dirty="0"/>
              <a:t>Preventing future harm</a:t>
            </a:r>
          </a:p>
          <a:p>
            <a:pPr marL="285750" indent="-285750">
              <a:buClr>
                <a:schemeClr val="bg1"/>
              </a:buClr>
              <a:buFont typeface="Arial" panose="020B0604020202020204" pitchFamily="34" charset="0"/>
              <a:buChar char="•"/>
            </a:pPr>
            <a:r>
              <a:rPr lang="en-US" sz="2400" dirty="0"/>
              <a:t>Space for communication and understanding, when desired</a:t>
            </a:r>
          </a:p>
          <a:p>
            <a:pPr marL="285750" indent="-285750">
              <a:buClr>
                <a:schemeClr val="bg1"/>
              </a:buClr>
              <a:buFont typeface="Arial" panose="020B0604020202020204" pitchFamily="34" charset="0"/>
              <a:buChar char="•"/>
            </a:pPr>
            <a:r>
              <a:rPr lang="en-US" sz="2400" dirty="0"/>
              <a:t>Safety </a:t>
            </a:r>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en-US" dirty="0"/>
          </a:p>
        </p:txBody>
      </p:sp>
    </p:spTree>
    <p:extLst>
      <p:ext uri="{BB962C8B-B14F-4D97-AF65-F5344CB8AC3E}">
        <p14:creationId xmlns:p14="http://schemas.microsoft.com/office/powerpoint/2010/main" val="320284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Image showing a podcast entitled &quot;A Survivor and her Perpetrator Find Justice.&quot; Quote boxes show quotes from the survivor and the perpetrator. The survivor quote: &quot;I started talking with him. I think about what I wanted and I didn't want a formal proceeding. I didn't want a verdict handed down. I wanted something to come out of it. I wanted it to be discussion and I wanted to decide with Sameer what the results were going to be...It was a powerful feeling to feel that I was not just crazy. And that he also knew that it had been wrong.&quot; The perpetrator quote: &quot;I was terrified that I assaulted her. I was terrified that I'd hurt her in this way. I was terrified of myself. Because if this was true and I did assault her then what did that make me? I was terrified of being found out. I was terrified of being sent to jail. I was terrified of all the consequences that come with sexual assault and rape and I didn't have anybody that I was like who I could tell because like...how do I say, 'Hi, I think I assaulted and raped somebody, but I'm not entirely sure.'&quot;">
            <a:extLst>
              <a:ext uri="{FF2B5EF4-FFF2-40B4-BE49-F238E27FC236}">
                <a16:creationId xmlns:a16="http://schemas.microsoft.com/office/drawing/2014/main" id="{D91E81BC-7BEF-4C24-8466-8B4CA25844CA}"/>
              </a:ext>
            </a:extLst>
          </p:cNvPr>
          <p:cNvPicPr>
            <a:picLocks noGrp="1" noChangeAspect="1"/>
          </p:cNvPicPr>
          <p:nvPr>
            <p:ph type="pic" sz="quarter" idx="17"/>
          </p:nvPr>
        </p:nvPicPr>
        <p:blipFill>
          <a:blip r:embed="rId3"/>
          <a:srcRect t="34659" b="34659"/>
          <a:stretch>
            <a:fillRect/>
          </a:stretch>
        </p:blipFill>
        <p:spPr/>
      </p:pic>
      <p:sp>
        <p:nvSpPr>
          <p:cNvPr id="2" name="Title 1">
            <a:extLst>
              <a:ext uri="{FF2B5EF4-FFF2-40B4-BE49-F238E27FC236}">
                <a16:creationId xmlns:a16="http://schemas.microsoft.com/office/drawing/2014/main" id="{2C2E9AE7-D7CF-1942-908D-C233E90C5AA5}"/>
              </a:ext>
            </a:extLst>
          </p:cNvPr>
          <p:cNvSpPr>
            <a:spLocks noGrp="1"/>
          </p:cNvSpPr>
          <p:nvPr>
            <p:ph type="title"/>
          </p:nvPr>
        </p:nvSpPr>
        <p:spPr/>
        <p:txBody>
          <a:bodyPr>
            <a:normAutofit fontScale="90000"/>
          </a:bodyPr>
          <a:lstStyle/>
          <a:p>
            <a:r>
              <a:rPr lang="en-US" dirty="0"/>
              <a:t>A survivor and Her Perpetrator Find Justice</a:t>
            </a:r>
          </a:p>
        </p:txBody>
      </p:sp>
      <p:pic>
        <p:nvPicPr>
          <p:cNvPr id="13" name="Picture 12" descr="Image showing a podcast entitled &quot;A Survivor and her Perpetrator Find Justice.&quot; Quote boxes show quotes from the survivor and the perpetrator. The survivor quote: &quot;I started talking with him. I think about what I wanted and I didn't want a formal proceeding. I didn't want a verdict handed down. I wanted something to come out of it. I wanted it to be discussion and I wanted to decide with Sameer what the results were going to be...It was a powerful feeling to feel that I was not just crazy. And that he also knew that it had been wrong.&quot; The perpetrator quote: &quot;I was terrified that I assaulted her. I was terrified that I'd hurt her in this way. I was terrified of myself. Because if this was true and I did assault her then what did that make me? I was terrified of being found out. I was terrified of being sent to jail. I was terrified of all the consequences that come with sexual assault and rape and I didn't have anybody that I was like who I could tell because like...how do I say, 'Hi, I think I assaulted and raped somebody, but I'm not entirely sure.'&quot;&#10;The citation for the podcast is http://www.reckonings.show/episodes/21">
            <a:extLst>
              <a:ext uri="{FF2B5EF4-FFF2-40B4-BE49-F238E27FC236}">
                <a16:creationId xmlns:a16="http://schemas.microsoft.com/office/drawing/2014/main" id="{B865F1FD-86CA-426E-9C57-80F1DD915B3D}"/>
              </a:ext>
            </a:extLst>
          </p:cNvPr>
          <p:cNvPicPr>
            <a:picLocks noChangeAspect="1"/>
          </p:cNvPicPr>
          <p:nvPr/>
        </p:nvPicPr>
        <p:blipFill>
          <a:blip r:embed="rId4"/>
          <a:stretch>
            <a:fillRect/>
          </a:stretch>
        </p:blipFill>
        <p:spPr>
          <a:xfrm>
            <a:off x="0" y="0"/>
            <a:ext cx="12576907" cy="6781800"/>
          </a:xfrm>
          <a:prstGeom prst="rect">
            <a:avLst/>
          </a:prstGeom>
        </p:spPr>
      </p:pic>
    </p:spTree>
    <p:extLst>
      <p:ext uri="{BB962C8B-B14F-4D97-AF65-F5344CB8AC3E}">
        <p14:creationId xmlns:p14="http://schemas.microsoft.com/office/powerpoint/2010/main" val="146638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771682-61E2-4EFC-9D9B-3C56FEED7500}"/>
              </a:ext>
            </a:extLst>
          </p:cNvPr>
          <p:cNvSpPr>
            <a:spLocks noGrp="1"/>
          </p:cNvSpPr>
          <p:nvPr>
            <p:ph type="title"/>
          </p:nvPr>
        </p:nvSpPr>
        <p:spPr/>
        <p:txBody>
          <a:bodyPr/>
          <a:lstStyle/>
          <a:p>
            <a:r>
              <a:rPr lang="en-US" dirty="0"/>
              <a:t>Facilitator requirements</a:t>
            </a:r>
          </a:p>
        </p:txBody>
      </p:sp>
      <p:sp>
        <p:nvSpPr>
          <p:cNvPr id="9" name="TextBox 8">
            <a:extLst>
              <a:ext uri="{FF2B5EF4-FFF2-40B4-BE49-F238E27FC236}">
                <a16:creationId xmlns:a16="http://schemas.microsoft.com/office/drawing/2014/main" id="{6F9FD027-A504-4841-BAF4-F111C88BD3F4}"/>
              </a:ext>
            </a:extLst>
          </p:cNvPr>
          <p:cNvSpPr txBox="1"/>
          <p:nvPr/>
        </p:nvSpPr>
        <p:spPr>
          <a:xfrm>
            <a:off x="548640" y="2057400"/>
            <a:ext cx="1057656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Neutral</a:t>
            </a:r>
          </a:p>
          <a:p>
            <a:pPr marL="457200" indent="-457200">
              <a:buFont typeface="Arial" panose="020B0604020202020204" pitchFamily="34" charset="0"/>
              <a:buChar char="•"/>
            </a:pPr>
            <a:r>
              <a:rPr lang="en-US" sz="2800" dirty="0"/>
              <a:t>Free from conflicts of interest and bias (against complainants or respondents generally or an individual Complainant or Respondent)</a:t>
            </a:r>
          </a:p>
          <a:p>
            <a:pPr marL="457200" indent="-457200">
              <a:buFont typeface="Arial" panose="020B0604020202020204" pitchFamily="34" charset="0"/>
              <a:buChar char="•"/>
            </a:pPr>
            <a:r>
              <a:rPr lang="en-US" sz="2800" dirty="0"/>
              <a:t>Must serve impartially without prejudging facts at issue</a:t>
            </a:r>
          </a:p>
          <a:p>
            <a:pPr marL="457200" indent="-457200">
              <a:buFont typeface="Arial" panose="020B0604020202020204" pitchFamily="34" charset="0"/>
              <a:buChar char="•"/>
            </a:pPr>
            <a:r>
              <a:rPr lang="en-US" sz="2800" dirty="0"/>
              <a:t>Center participant needs</a:t>
            </a:r>
          </a:p>
          <a:p>
            <a:pPr marL="457200" indent="-457200">
              <a:buFont typeface="Arial" panose="020B0604020202020204" pitchFamily="34" charset="0"/>
              <a:buChar char="•"/>
            </a:pPr>
            <a:r>
              <a:rPr lang="en-US" sz="2800" dirty="0"/>
              <a:t>Active listener</a:t>
            </a:r>
          </a:p>
          <a:p>
            <a:pPr marL="457200" indent="-457200">
              <a:buFont typeface="Arial" panose="020B0604020202020204" pitchFamily="34" charset="0"/>
              <a:buChar char="•"/>
            </a:pPr>
            <a:r>
              <a:rPr lang="en-US" sz="2800" dirty="0"/>
              <a:t>Seeks to understand</a:t>
            </a:r>
          </a:p>
          <a:p>
            <a:pPr marL="457200" indent="-457200">
              <a:buFont typeface="Arial" panose="020B0604020202020204" pitchFamily="34" charset="0"/>
              <a:buChar char="•"/>
            </a:pPr>
            <a:r>
              <a:rPr lang="en-US" sz="2800" dirty="0"/>
              <a:t>No assumptions</a:t>
            </a:r>
          </a:p>
          <a:p>
            <a:endParaRPr lang="en-US" sz="2800" dirty="0"/>
          </a:p>
        </p:txBody>
      </p:sp>
    </p:spTree>
    <p:extLst>
      <p:ext uri="{BB962C8B-B14F-4D97-AF65-F5344CB8AC3E}">
        <p14:creationId xmlns:p14="http://schemas.microsoft.com/office/powerpoint/2010/main" val="1005115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2.xml><?xml version="1.0" encoding="utf-8"?>
<a:theme xmlns:a="http://schemas.openxmlformats.org/drawingml/2006/main" name="4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86D9CC-0D9D-4BFE-B3F3-26F480BF8C8A}">
  <ds:schemaRefs>
    <ds:schemaRef ds:uri="http://schemas.microsoft.com/office/2006/documentManagement/types"/>
    <ds:schemaRef ds:uri="http://schemas.microsoft.com/office/2006/metadata/properties"/>
    <ds:schemaRef ds:uri="16c05727-aa75-4e4a-9b5f-8a80a1165891"/>
    <ds:schemaRef ds:uri="http://schemas.openxmlformats.org/package/2006/metadata/core-properties"/>
    <ds:schemaRef ds:uri="http://www.w3.org/XML/1998/namespace"/>
    <ds:schemaRef ds:uri="http://purl.org/dc/elements/1.1/"/>
    <ds:schemaRef ds:uri="http://purl.org/dc/terms/"/>
    <ds:schemaRef ds:uri="71af3243-3dd4-4a8d-8c0d-dd76da1f02a5"/>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3.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classic block presentation</Template>
  <TotalTime>0</TotalTime>
  <Words>2713</Words>
  <Application>Microsoft Macintosh PowerPoint</Application>
  <PresentationFormat>Widescreen</PresentationFormat>
  <Paragraphs>315</Paragraphs>
  <Slides>49</Slides>
  <Notes>41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49</vt:i4>
      </vt:variant>
    </vt:vector>
  </HeadingPairs>
  <TitlesOfParts>
    <vt:vector size="61" baseType="lpstr">
      <vt:lpstr>Arial</vt:lpstr>
      <vt:lpstr>Calibri</vt:lpstr>
      <vt:lpstr>Calibri Light</vt:lpstr>
      <vt:lpstr>Gill Sans MT</vt:lpstr>
      <vt:lpstr>Tw Cen MT</vt:lpstr>
      <vt:lpstr>Tw Cen MT Condensed</vt:lpstr>
      <vt:lpstr>Wingdings 2</vt:lpstr>
      <vt:lpstr>Wingdings 3</vt:lpstr>
      <vt:lpstr>ModernClassicBlock-3</vt:lpstr>
      <vt:lpstr>4_Dividend</vt:lpstr>
      <vt:lpstr>2_Office Theme</vt:lpstr>
      <vt:lpstr>Office Theme</vt:lpstr>
      <vt:lpstr>Informal Resolution Facilitator Training </vt:lpstr>
      <vt:lpstr>Resolution Options for Reports Against Students/Title IX</vt:lpstr>
      <vt:lpstr>Requirements of Informal Resolution</vt:lpstr>
      <vt:lpstr>Informal Resolution can begin anytime before hearing</vt:lpstr>
      <vt:lpstr>May not be appropriate if:</vt:lpstr>
      <vt:lpstr>Types of informal resolution</vt:lpstr>
      <vt:lpstr>Potential Benefits</vt:lpstr>
      <vt:lpstr>A survivor and Her Perpetrator Find Justice</vt:lpstr>
      <vt:lpstr>Facilitator requirements</vt:lpstr>
      <vt:lpstr>Personality strengths</vt:lpstr>
      <vt:lpstr>Facilitator Role</vt:lpstr>
      <vt:lpstr>Advisors</vt:lpstr>
      <vt:lpstr>Intake Process</vt:lpstr>
      <vt:lpstr>Positions, Interests, Needs</vt:lpstr>
      <vt:lpstr>Positions, Interests, Needs</vt:lpstr>
      <vt:lpstr>Potential Process</vt:lpstr>
      <vt:lpstr>Voluntary Meetings Between Offender and Harmed Party</vt:lpstr>
      <vt:lpstr>Restorative Justice</vt:lpstr>
      <vt:lpstr>Restorative Justice</vt:lpstr>
      <vt:lpstr>Reaching Agreement</vt:lpstr>
      <vt:lpstr>Reaching Agreement</vt:lpstr>
      <vt:lpstr>Title IX Definitions and Process</vt:lpstr>
      <vt:lpstr>Is Sexual Misconduct Title IX or Non-Title IX?</vt:lpstr>
      <vt:lpstr>University program or activity</vt:lpstr>
      <vt:lpstr>University program or activity off-campus examples</vt:lpstr>
      <vt:lpstr>Policy definitions</vt:lpstr>
      <vt:lpstr>Title ix sexual harassment</vt:lpstr>
      <vt:lpstr>Nonconsensual sexual penetration</vt:lpstr>
      <vt:lpstr>Nonconsensual sexual contact</vt:lpstr>
      <vt:lpstr>Nonconsensual sexual contact</vt:lpstr>
      <vt:lpstr>Consent</vt:lpstr>
      <vt:lpstr>Consent</vt:lpstr>
      <vt:lpstr>Consent: Force</vt:lpstr>
      <vt:lpstr> Consent: Coercion</vt:lpstr>
      <vt:lpstr>Consent: incapacitation</vt:lpstr>
      <vt:lpstr>Consent: Incapacitation</vt:lpstr>
      <vt:lpstr>Stalking</vt:lpstr>
      <vt:lpstr>Course of conduct</vt:lpstr>
      <vt:lpstr>Dating and domestic violence</vt:lpstr>
      <vt:lpstr>Dating and domestic violence</vt:lpstr>
      <vt:lpstr>Sexual harassment</vt:lpstr>
      <vt:lpstr>Sexual harassment</vt:lpstr>
      <vt:lpstr>Title IX Sexual Harassment: on the Basis of sex</vt:lpstr>
      <vt:lpstr>Title IX sexual harassment</vt:lpstr>
      <vt:lpstr>Title IX Harassment: types of behavior evaluated under harassment standard</vt:lpstr>
      <vt:lpstr>Title IX Sexual Harassment: Examples in Preamble</vt:lpstr>
      <vt:lpstr>Title IX Sexual Harassment: Deprive Equal access</vt:lpstr>
      <vt:lpstr>Title IX Sexual Harassment: Deprive Equal access</vt:lpstr>
      <vt:lpstr>Current Formal Complaint Investigation and Hearing Process for Title IX AND Non-Title Cases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2022-10-07T18:00:06Z</dcterms:created>
  <dcterms:modified xsi:type="dcterms:W3CDTF">2023-03-15T16:31:22Z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