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57" r:id="rId5"/>
  </p:sldMasterIdLst>
  <p:notesMasterIdLst>
    <p:notesMasterId r:id="rId31"/>
  </p:notesMasterIdLst>
  <p:handoutMasterIdLst>
    <p:handoutMasterId r:id="rId32"/>
  </p:handoutMasterIdLst>
  <p:sldIdLst>
    <p:sldId id="2596" r:id="rId6"/>
    <p:sldId id="2636" r:id="rId7"/>
    <p:sldId id="2609" r:id="rId8"/>
    <p:sldId id="2613" r:id="rId9"/>
    <p:sldId id="2642" r:id="rId10"/>
    <p:sldId id="2644" r:id="rId11"/>
    <p:sldId id="2607" r:id="rId12"/>
    <p:sldId id="2638" r:id="rId13"/>
    <p:sldId id="2643" r:id="rId14"/>
    <p:sldId id="2640" r:id="rId15"/>
    <p:sldId id="2614" r:id="rId16"/>
    <p:sldId id="2635" r:id="rId17"/>
    <p:sldId id="2641" r:id="rId18"/>
    <p:sldId id="2612" r:id="rId19"/>
    <p:sldId id="2616" r:id="rId20"/>
    <p:sldId id="2621" r:id="rId21"/>
    <p:sldId id="281" r:id="rId22"/>
    <p:sldId id="2623" r:id="rId23"/>
    <p:sldId id="2645" r:id="rId24"/>
    <p:sldId id="2646" r:id="rId25"/>
    <p:sldId id="2647" r:id="rId26"/>
    <p:sldId id="2648" r:id="rId27"/>
    <p:sldId id="2649" r:id="rId28"/>
    <p:sldId id="2652" r:id="rId29"/>
    <p:sldId id="26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5238" autoAdjust="0"/>
  </p:normalViewPr>
  <p:slideViewPr>
    <p:cSldViewPr snapToGrid="0" snapToObjects="1" showGuides="1">
      <p:cViewPr varScale="1">
        <p:scale>
          <a:sx n="43" d="100"/>
          <a:sy n="43" d="100"/>
        </p:scale>
        <p:origin x="48" y="1278"/>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79" d="100"/>
          <a:sy n="79"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FB579-4B55-4393-86E4-BE1B5CDA6CC0}" type="doc">
      <dgm:prSet loTypeId="urn:microsoft.com/office/officeart/2005/8/layout/venn1" loCatId="relationship" qsTypeId="urn:microsoft.com/office/officeart/2005/8/quickstyle/simple1" qsCatId="simple" csTypeId="urn:microsoft.com/office/officeart/2005/8/colors/accent1_2" csCatId="accent1" phldr="1"/>
      <dgm:spPr/>
    </dgm:pt>
    <dgm:pt modelId="{DA346D91-E14F-4917-9A26-8C9B4EEB688F}">
      <dgm:prSet phldrT="[Text]"/>
      <dgm:spPr/>
      <dgm:t>
        <a:bodyPr/>
        <a:lstStyle/>
        <a:p>
          <a:r>
            <a:rPr lang="en-US" dirty="0"/>
            <a:t>Mediation</a:t>
          </a:r>
        </a:p>
      </dgm:t>
    </dgm:pt>
    <dgm:pt modelId="{F18FF158-389F-4D57-AC0E-FE4EB786D07D}" type="parTrans" cxnId="{D4756FDB-D5C6-4D1F-BBB3-95318A8E03BC}">
      <dgm:prSet/>
      <dgm:spPr/>
      <dgm:t>
        <a:bodyPr/>
        <a:lstStyle/>
        <a:p>
          <a:endParaRPr lang="en-US"/>
        </a:p>
      </dgm:t>
    </dgm:pt>
    <dgm:pt modelId="{ADA21A7E-9D6E-4D42-B9A0-B9FF43873496}" type="sibTrans" cxnId="{D4756FDB-D5C6-4D1F-BBB3-95318A8E03BC}">
      <dgm:prSet/>
      <dgm:spPr/>
      <dgm:t>
        <a:bodyPr/>
        <a:lstStyle/>
        <a:p>
          <a:endParaRPr lang="en-US"/>
        </a:p>
      </dgm:t>
    </dgm:pt>
    <dgm:pt modelId="{E0FC0773-CD9C-4A3F-9AB6-70D9D5547FCC}">
      <dgm:prSet phldrT="[Text]"/>
      <dgm:spPr/>
      <dgm:t>
        <a:bodyPr/>
        <a:lstStyle/>
        <a:p>
          <a:r>
            <a:rPr lang="en-US" dirty="0"/>
            <a:t>Restorative Justice</a:t>
          </a:r>
        </a:p>
      </dgm:t>
    </dgm:pt>
    <dgm:pt modelId="{57B24210-1725-4CC9-812D-7D96A4CD10E4}" type="parTrans" cxnId="{46147906-CE9A-47F4-AEC6-EEED263E0905}">
      <dgm:prSet/>
      <dgm:spPr/>
      <dgm:t>
        <a:bodyPr/>
        <a:lstStyle/>
        <a:p>
          <a:endParaRPr lang="en-US"/>
        </a:p>
      </dgm:t>
    </dgm:pt>
    <dgm:pt modelId="{129D4A1F-985E-4C01-A806-001E8471EC8B}" type="sibTrans" cxnId="{46147906-CE9A-47F4-AEC6-EEED263E0905}">
      <dgm:prSet/>
      <dgm:spPr/>
      <dgm:t>
        <a:bodyPr/>
        <a:lstStyle/>
        <a:p>
          <a:endParaRPr lang="en-US"/>
        </a:p>
      </dgm:t>
    </dgm:pt>
    <dgm:pt modelId="{F3FF0B53-9A6D-4DAB-8D89-7580BF52DF25}" type="pres">
      <dgm:prSet presAssocID="{214FB579-4B55-4393-86E4-BE1B5CDA6CC0}" presName="compositeShape" presStyleCnt="0">
        <dgm:presLayoutVars>
          <dgm:chMax val="7"/>
          <dgm:dir/>
          <dgm:resizeHandles val="exact"/>
        </dgm:presLayoutVars>
      </dgm:prSet>
      <dgm:spPr/>
    </dgm:pt>
    <dgm:pt modelId="{4F53AF2F-F4C4-4B35-A6E9-CB17B95AC776}" type="pres">
      <dgm:prSet presAssocID="{DA346D91-E14F-4917-9A26-8C9B4EEB688F}" presName="circ1" presStyleLbl="vennNode1" presStyleIdx="0" presStyleCnt="2"/>
      <dgm:spPr/>
    </dgm:pt>
    <dgm:pt modelId="{CB09AB33-133D-4A46-81BA-6085328D6768}" type="pres">
      <dgm:prSet presAssocID="{DA346D91-E14F-4917-9A26-8C9B4EEB688F}" presName="circ1Tx" presStyleLbl="revTx" presStyleIdx="0" presStyleCnt="0">
        <dgm:presLayoutVars>
          <dgm:chMax val="0"/>
          <dgm:chPref val="0"/>
          <dgm:bulletEnabled val="1"/>
        </dgm:presLayoutVars>
      </dgm:prSet>
      <dgm:spPr/>
    </dgm:pt>
    <dgm:pt modelId="{7288262E-93B8-497C-8A64-EDC38BE5A1CB}" type="pres">
      <dgm:prSet presAssocID="{E0FC0773-CD9C-4A3F-9AB6-70D9D5547FCC}" presName="circ2" presStyleLbl="vennNode1" presStyleIdx="1" presStyleCnt="2"/>
      <dgm:spPr/>
    </dgm:pt>
    <dgm:pt modelId="{DAAFB18B-053B-4BED-8CDF-13E0269F47BA}" type="pres">
      <dgm:prSet presAssocID="{E0FC0773-CD9C-4A3F-9AB6-70D9D5547FCC}" presName="circ2Tx" presStyleLbl="revTx" presStyleIdx="0" presStyleCnt="0">
        <dgm:presLayoutVars>
          <dgm:chMax val="0"/>
          <dgm:chPref val="0"/>
          <dgm:bulletEnabled val="1"/>
        </dgm:presLayoutVars>
      </dgm:prSet>
      <dgm:spPr/>
    </dgm:pt>
  </dgm:ptLst>
  <dgm:cxnLst>
    <dgm:cxn modelId="{46147906-CE9A-47F4-AEC6-EEED263E0905}" srcId="{214FB579-4B55-4393-86E4-BE1B5CDA6CC0}" destId="{E0FC0773-CD9C-4A3F-9AB6-70D9D5547FCC}" srcOrd="1" destOrd="0" parTransId="{57B24210-1725-4CC9-812D-7D96A4CD10E4}" sibTransId="{129D4A1F-985E-4C01-A806-001E8471EC8B}"/>
    <dgm:cxn modelId="{3A000E2B-DF0D-4391-BFB6-B51C7EDDE084}" type="presOf" srcId="{E0FC0773-CD9C-4A3F-9AB6-70D9D5547FCC}" destId="{7288262E-93B8-497C-8A64-EDC38BE5A1CB}" srcOrd="0" destOrd="0" presId="urn:microsoft.com/office/officeart/2005/8/layout/venn1"/>
    <dgm:cxn modelId="{BF9A005B-2187-490C-ABCC-D3801AF30EA4}" type="presOf" srcId="{DA346D91-E14F-4917-9A26-8C9B4EEB688F}" destId="{4F53AF2F-F4C4-4B35-A6E9-CB17B95AC776}" srcOrd="0" destOrd="0" presId="urn:microsoft.com/office/officeart/2005/8/layout/venn1"/>
    <dgm:cxn modelId="{5CB2B998-B77B-4A86-8DB5-D0101E6FD461}" type="presOf" srcId="{E0FC0773-CD9C-4A3F-9AB6-70D9D5547FCC}" destId="{DAAFB18B-053B-4BED-8CDF-13E0269F47BA}" srcOrd="1" destOrd="0" presId="urn:microsoft.com/office/officeart/2005/8/layout/venn1"/>
    <dgm:cxn modelId="{BC5E42AD-CB26-4803-A988-593B4DD3412D}" type="presOf" srcId="{214FB579-4B55-4393-86E4-BE1B5CDA6CC0}" destId="{F3FF0B53-9A6D-4DAB-8D89-7580BF52DF25}" srcOrd="0" destOrd="0" presId="urn:microsoft.com/office/officeart/2005/8/layout/venn1"/>
    <dgm:cxn modelId="{2625E9BC-C16F-4832-A8DE-03B093217961}" type="presOf" srcId="{DA346D91-E14F-4917-9A26-8C9B4EEB688F}" destId="{CB09AB33-133D-4A46-81BA-6085328D6768}" srcOrd="1" destOrd="0" presId="urn:microsoft.com/office/officeart/2005/8/layout/venn1"/>
    <dgm:cxn modelId="{D4756FDB-D5C6-4D1F-BBB3-95318A8E03BC}" srcId="{214FB579-4B55-4393-86E4-BE1B5CDA6CC0}" destId="{DA346D91-E14F-4917-9A26-8C9B4EEB688F}" srcOrd="0" destOrd="0" parTransId="{F18FF158-389F-4D57-AC0E-FE4EB786D07D}" sibTransId="{ADA21A7E-9D6E-4D42-B9A0-B9FF43873496}"/>
    <dgm:cxn modelId="{2087EEFF-80FC-4FD6-9424-A4D97FB5F37D}" type="presParOf" srcId="{F3FF0B53-9A6D-4DAB-8D89-7580BF52DF25}" destId="{4F53AF2F-F4C4-4B35-A6E9-CB17B95AC776}" srcOrd="0" destOrd="0" presId="urn:microsoft.com/office/officeart/2005/8/layout/venn1"/>
    <dgm:cxn modelId="{2057D46E-345C-4B0D-A4E9-FC153B70BFFD}" type="presParOf" srcId="{F3FF0B53-9A6D-4DAB-8D89-7580BF52DF25}" destId="{CB09AB33-133D-4A46-81BA-6085328D6768}" srcOrd="1" destOrd="0" presId="urn:microsoft.com/office/officeart/2005/8/layout/venn1"/>
    <dgm:cxn modelId="{28F1DEB5-27B2-4314-B866-CDB30D75C38F}" type="presParOf" srcId="{F3FF0B53-9A6D-4DAB-8D89-7580BF52DF25}" destId="{7288262E-93B8-497C-8A64-EDC38BE5A1CB}" srcOrd="2" destOrd="0" presId="urn:microsoft.com/office/officeart/2005/8/layout/venn1"/>
    <dgm:cxn modelId="{DD148114-018A-4753-8D1A-F679755C7BF1}" type="presParOf" srcId="{F3FF0B53-9A6D-4DAB-8D89-7580BF52DF25}" destId="{DAAFB18B-053B-4BED-8CDF-13E0269F47BA}"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8B811-22A7-4551-B806-A21677FB402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6CEEA16-962A-4510-BB32-28CAC027148A}">
      <dgm:prSet phldrT="[Text]"/>
      <dgm:spPr/>
      <dgm:t>
        <a:bodyPr/>
        <a:lstStyle/>
        <a:p>
          <a:r>
            <a:rPr lang="en-US" dirty="0"/>
            <a:t>Identify Harms</a:t>
          </a:r>
        </a:p>
      </dgm:t>
      <dgm:extLst>
        <a:ext uri="{E40237B7-FDA0-4F09-8148-C483321AD2D9}">
          <dgm14:cNvPr xmlns:dgm14="http://schemas.microsoft.com/office/drawing/2010/diagram" id="0" name="" descr="Identify Harms"/>
        </a:ext>
      </dgm:extLst>
    </dgm:pt>
    <dgm:pt modelId="{F28F0B7A-DA6C-43C3-84AE-2943E9631AF4}" type="parTrans" cxnId="{144EF66E-49A7-419B-9AC3-BF1BBD64F0FA}">
      <dgm:prSet/>
      <dgm:spPr/>
      <dgm:t>
        <a:bodyPr/>
        <a:lstStyle/>
        <a:p>
          <a:endParaRPr lang="en-US"/>
        </a:p>
      </dgm:t>
    </dgm:pt>
    <dgm:pt modelId="{F5402147-7729-44B2-8B0C-102AE456BE19}" type="sibTrans" cxnId="{144EF66E-49A7-419B-9AC3-BF1BBD64F0FA}">
      <dgm:prSet/>
      <dgm:spPr/>
      <dgm:t>
        <a:bodyPr/>
        <a:lstStyle/>
        <a:p>
          <a:endParaRPr lang="en-US"/>
        </a:p>
      </dgm:t>
    </dgm:pt>
    <dgm:pt modelId="{C11615E3-E600-4627-A6BD-0F3830A98721}">
      <dgm:prSet phldrT="[Text]"/>
      <dgm:spPr/>
      <dgm:t>
        <a:bodyPr/>
        <a:lstStyle/>
        <a:p>
          <a:r>
            <a:rPr lang="en-US" dirty="0"/>
            <a:t>What happened?</a:t>
          </a:r>
        </a:p>
      </dgm:t>
      <dgm:extLst>
        <a:ext uri="{E40237B7-FDA0-4F09-8148-C483321AD2D9}">
          <dgm14:cNvPr xmlns:dgm14="http://schemas.microsoft.com/office/drawing/2010/diagram" id="0" name="" descr="What happened?&#10;What impact did this have on you?&#10;What had been the hardest thing for you?&#10;"/>
        </a:ext>
      </dgm:extLst>
    </dgm:pt>
    <dgm:pt modelId="{3FA4998C-7C83-4203-A845-BE406D977631}" type="parTrans" cxnId="{0F72A4EF-A573-45CC-B721-601D4DDD35B8}">
      <dgm:prSet/>
      <dgm:spPr/>
      <dgm:t>
        <a:bodyPr/>
        <a:lstStyle/>
        <a:p>
          <a:endParaRPr lang="en-US"/>
        </a:p>
      </dgm:t>
    </dgm:pt>
    <dgm:pt modelId="{94D54E45-E4E7-40D5-B88B-51E66C794835}" type="sibTrans" cxnId="{0F72A4EF-A573-45CC-B721-601D4DDD35B8}">
      <dgm:prSet/>
      <dgm:spPr/>
      <dgm:t>
        <a:bodyPr/>
        <a:lstStyle/>
        <a:p>
          <a:endParaRPr lang="en-US"/>
        </a:p>
      </dgm:t>
    </dgm:pt>
    <dgm:pt modelId="{AF960714-6575-498A-969D-2C8C79FC7861}">
      <dgm:prSet phldrT="[Text]"/>
      <dgm:spPr/>
      <dgm:t>
        <a:bodyPr/>
        <a:lstStyle/>
        <a:p>
          <a:r>
            <a:rPr lang="en-US" dirty="0"/>
            <a:t>What impact did this have on you?</a:t>
          </a:r>
        </a:p>
      </dgm:t>
    </dgm:pt>
    <dgm:pt modelId="{A28300E8-B74D-4EB3-B6A7-B89DC9BC032D}" type="parTrans" cxnId="{A9779B0C-1306-4C96-AA99-3DE4D2481E9E}">
      <dgm:prSet/>
      <dgm:spPr/>
      <dgm:t>
        <a:bodyPr/>
        <a:lstStyle/>
        <a:p>
          <a:endParaRPr lang="en-US"/>
        </a:p>
      </dgm:t>
    </dgm:pt>
    <dgm:pt modelId="{B90A8AB5-0248-4EC5-ABA9-A29032257AEF}" type="sibTrans" cxnId="{A9779B0C-1306-4C96-AA99-3DE4D2481E9E}">
      <dgm:prSet/>
      <dgm:spPr/>
      <dgm:t>
        <a:bodyPr/>
        <a:lstStyle/>
        <a:p>
          <a:endParaRPr lang="en-US"/>
        </a:p>
      </dgm:t>
    </dgm:pt>
    <dgm:pt modelId="{427A32B9-FB35-4B83-87B9-4FCF8085B9B5}">
      <dgm:prSet phldrT="[Text]"/>
      <dgm:spPr/>
      <dgm:t>
        <a:bodyPr/>
        <a:lstStyle/>
        <a:p>
          <a:r>
            <a:rPr lang="en-US" dirty="0"/>
            <a:t>Clarify Needs</a:t>
          </a:r>
        </a:p>
      </dgm:t>
      <dgm:extLst>
        <a:ext uri="{E40237B7-FDA0-4F09-8148-C483321AD2D9}">
          <dgm14:cNvPr xmlns:dgm14="http://schemas.microsoft.com/office/drawing/2010/diagram" id="0" name="" descr="Clarify Needs"/>
        </a:ext>
      </dgm:extLst>
    </dgm:pt>
    <dgm:pt modelId="{87C31BD8-3AD4-437D-BE48-8E284C819E66}" type="parTrans" cxnId="{427D460B-37B5-49C1-BEAA-B008A5BF305F}">
      <dgm:prSet/>
      <dgm:spPr/>
      <dgm:t>
        <a:bodyPr/>
        <a:lstStyle/>
        <a:p>
          <a:endParaRPr lang="en-US"/>
        </a:p>
      </dgm:t>
    </dgm:pt>
    <dgm:pt modelId="{AB1A2309-8C0F-454D-BEFB-6608819D7269}" type="sibTrans" cxnId="{427D460B-37B5-49C1-BEAA-B008A5BF305F}">
      <dgm:prSet/>
      <dgm:spPr/>
      <dgm:t>
        <a:bodyPr/>
        <a:lstStyle/>
        <a:p>
          <a:endParaRPr lang="en-US"/>
        </a:p>
      </dgm:t>
    </dgm:pt>
    <dgm:pt modelId="{0A74067C-3437-4485-BDB9-69DAE8321AD2}">
      <dgm:prSet phldrT="[Text]"/>
      <dgm:spPr/>
      <dgm:t>
        <a:bodyPr/>
        <a:lstStyle/>
        <a:p>
          <a:r>
            <a:rPr lang="en-US" dirty="0"/>
            <a:t>Because of this harm, do you have a need for…?</a:t>
          </a:r>
        </a:p>
      </dgm:t>
      <dgm:extLst>
        <a:ext uri="{E40237B7-FDA0-4F09-8148-C483321AD2D9}">
          <dgm14:cNvPr xmlns:dgm14="http://schemas.microsoft.com/office/drawing/2010/diagram" id="0" name="" descr="Because of this harm, do you have a need for…?&#10;"/>
        </a:ext>
      </dgm:extLst>
    </dgm:pt>
    <dgm:pt modelId="{06EB5CC9-084D-45EA-BA97-871267F60637}" type="parTrans" cxnId="{ACD242B5-1329-4A6F-83E9-F66779AD7564}">
      <dgm:prSet/>
      <dgm:spPr/>
      <dgm:t>
        <a:bodyPr/>
        <a:lstStyle/>
        <a:p>
          <a:endParaRPr lang="en-US"/>
        </a:p>
      </dgm:t>
    </dgm:pt>
    <dgm:pt modelId="{2E924963-7F60-4C9D-B8C1-679D2383A504}" type="sibTrans" cxnId="{ACD242B5-1329-4A6F-83E9-F66779AD7564}">
      <dgm:prSet/>
      <dgm:spPr/>
      <dgm:t>
        <a:bodyPr/>
        <a:lstStyle/>
        <a:p>
          <a:endParaRPr lang="en-US"/>
        </a:p>
      </dgm:t>
    </dgm:pt>
    <dgm:pt modelId="{942BB289-2C0C-4142-81F0-E90854D44F96}">
      <dgm:prSet phldrT="[Text]"/>
      <dgm:spPr/>
      <dgm:t>
        <a:bodyPr/>
        <a:lstStyle/>
        <a:p>
          <a:r>
            <a:rPr lang="en-US" dirty="0"/>
            <a:t>Action Steps</a:t>
          </a:r>
        </a:p>
      </dgm:t>
      <dgm:extLst>
        <a:ext uri="{E40237B7-FDA0-4F09-8148-C483321AD2D9}">
          <dgm14:cNvPr xmlns:dgm14="http://schemas.microsoft.com/office/drawing/2010/diagram" id="0" name="" descr="Action Steps"/>
        </a:ext>
      </dgm:extLst>
    </dgm:pt>
    <dgm:pt modelId="{370A83BC-42E1-48C0-8D77-9FE6DDB83F10}" type="parTrans" cxnId="{86668A2E-A8B9-4F89-8D8D-EE1E1C2EB1C3}">
      <dgm:prSet/>
      <dgm:spPr/>
      <dgm:t>
        <a:bodyPr/>
        <a:lstStyle/>
        <a:p>
          <a:endParaRPr lang="en-US"/>
        </a:p>
      </dgm:t>
    </dgm:pt>
    <dgm:pt modelId="{05DDF000-EF7F-4E53-BE13-59F6E4BBB419}" type="sibTrans" cxnId="{86668A2E-A8B9-4F89-8D8D-EE1E1C2EB1C3}">
      <dgm:prSet/>
      <dgm:spPr/>
      <dgm:t>
        <a:bodyPr/>
        <a:lstStyle/>
        <a:p>
          <a:endParaRPr lang="en-US"/>
        </a:p>
      </dgm:t>
    </dgm:pt>
    <dgm:pt modelId="{BE497440-BAFF-493C-AA42-1BFA5420EE4D}">
      <dgm:prSet phldrT="[Text]"/>
      <dgm:spPr/>
      <dgm:t>
        <a:bodyPr/>
        <a:lstStyle/>
        <a:p>
          <a:r>
            <a:rPr lang="en-US" dirty="0"/>
            <a:t>What can be done to meet this need?</a:t>
          </a:r>
        </a:p>
      </dgm:t>
      <dgm:extLst>
        <a:ext uri="{E40237B7-FDA0-4F09-8148-C483321AD2D9}">
          <dgm14:cNvPr xmlns:dgm14="http://schemas.microsoft.com/office/drawing/2010/diagram" id="0" name="" descr="What can be done to meet this need?&#10;What else?&#10;"/>
        </a:ext>
      </dgm:extLst>
    </dgm:pt>
    <dgm:pt modelId="{0F4CCB37-ACE4-4039-86CF-FB446F4F8394}" type="parTrans" cxnId="{5039D211-31ED-4DC0-A6CD-2DEEE5EAFB55}">
      <dgm:prSet/>
      <dgm:spPr/>
      <dgm:t>
        <a:bodyPr/>
        <a:lstStyle/>
        <a:p>
          <a:endParaRPr lang="en-US"/>
        </a:p>
      </dgm:t>
    </dgm:pt>
    <dgm:pt modelId="{EF433D73-3273-4005-A673-670580BB2E5D}" type="sibTrans" cxnId="{5039D211-31ED-4DC0-A6CD-2DEEE5EAFB55}">
      <dgm:prSet/>
      <dgm:spPr/>
      <dgm:t>
        <a:bodyPr/>
        <a:lstStyle/>
        <a:p>
          <a:endParaRPr lang="en-US"/>
        </a:p>
      </dgm:t>
    </dgm:pt>
    <dgm:pt modelId="{402FCA50-C66A-4BE4-B3F2-C12CE3B60840}">
      <dgm:prSet phldrT="[Text]"/>
      <dgm:spPr/>
      <dgm:t>
        <a:bodyPr/>
        <a:lstStyle/>
        <a:p>
          <a:r>
            <a:rPr lang="en-US" dirty="0"/>
            <a:t>What else?</a:t>
          </a:r>
        </a:p>
      </dgm:t>
    </dgm:pt>
    <dgm:pt modelId="{BFE69855-4242-4DAC-B34C-80C36DA55CDB}" type="parTrans" cxnId="{F26F7902-4444-43C2-9178-8D437B268753}">
      <dgm:prSet/>
      <dgm:spPr/>
      <dgm:t>
        <a:bodyPr/>
        <a:lstStyle/>
        <a:p>
          <a:endParaRPr lang="en-US"/>
        </a:p>
      </dgm:t>
    </dgm:pt>
    <dgm:pt modelId="{CB6DC94E-4580-46F9-BFEC-BDDF588F2A30}" type="sibTrans" cxnId="{F26F7902-4444-43C2-9178-8D437B268753}">
      <dgm:prSet/>
      <dgm:spPr/>
      <dgm:t>
        <a:bodyPr/>
        <a:lstStyle/>
        <a:p>
          <a:endParaRPr lang="en-US"/>
        </a:p>
      </dgm:t>
    </dgm:pt>
    <dgm:pt modelId="{6A46860E-A42A-43AC-A38E-CFFFA1496A5F}">
      <dgm:prSet phldrT="[Text]"/>
      <dgm:spPr/>
      <dgm:t>
        <a:bodyPr/>
        <a:lstStyle/>
        <a:p>
          <a:r>
            <a:rPr lang="en-US" dirty="0"/>
            <a:t>What had been the hardest thing for you?</a:t>
          </a:r>
        </a:p>
      </dgm:t>
    </dgm:pt>
    <dgm:pt modelId="{A6E5585B-7A0E-4490-AC93-5E110C6E8040}" type="parTrans" cxnId="{1CFF148E-1939-428D-ACB0-00440BB99A93}">
      <dgm:prSet/>
      <dgm:spPr/>
      <dgm:t>
        <a:bodyPr/>
        <a:lstStyle/>
        <a:p>
          <a:endParaRPr lang="en-US"/>
        </a:p>
      </dgm:t>
    </dgm:pt>
    <dgm:pt modelId="{2C9F7FDB-21E3-44EC-A350-A7A4941DA02E}" type="sibTrans" cxnId="{1CFF148E-1939-428D-ACB0-00440BB99A93}">
      <dgm:prSet/>
      <dgm:spPr/>
      <dgm:t>
        <a:bodyPr/>
        <a:lstStyle/>
        <a:p>
          <a:endParaRPr lang="en-US"/>
        </a:p>
      </dgm:t>
    </dgm:pt>
    <dgm:pt modelId="{F5AA8C72-BCB0-4330-930F-6B5CB1FD646A}" type="pres">
      <dgm:prSet presAssocID="{0448B811-22A7-4551-B806-A21677FB4028}" presName="linearFlow" presStyleCnt="0">
        <dgm:presLayoutVars>
          <dgm:dir/>
          <dgm:animLvl val="lvl"/>
          <dgm:resizeHandles val="exact"/>
        </dgm:presLayoutVars>
      </dgm:prSet>
      <dgm:spPr/>
    </dgm:pt>
    <dgm:pt modelId="{D7FD3B41-B203-4810-8874-A02DA849A1B3}" type="pres">
      <dgm:prSet presAssocID="{76CEEA16-962A-4510-BB32-28CAC027148A}" presName="composite" presStyleCnt="0"/>
      <dgm:spPr/>
    </dgm:pt>
    <dgm:pt modelId="{9D40AE3E-3829-472A-AE32-F27BC7EDA8DB}" type="pres">
      <dgm:prSet presAssocID="{76CEEA16-962A-4510-BB32-28CAC027148A}" presName="parentText" presStyleLbl="alignNode1" presStyleIdx="0" presStyleCnt="3">
        <dgm:presLayoutVars>
          <dgm:chMax val="1"/>
          <dgm:bulletEnabled val="1"/>
        </dgm:presLayoutVars>
      </dgm:prSet>
      <dgm:spPr/>
    </dgm:pt>
    <dgm:pt modelId="{891E1228-1CEB-439E-9F89-A815BC43CF16}" type="pres">
      <dgm:prSet presAssocID="{76CEEA16-962A-4510-BB32-28CAC027148A}" presName="descendantText" presStyleLbl="alignAcc1" presStyleIdx="0" presStyleCnt="3">
        <dgm:presLayoutVars>
          <dgm:bulletEnabled val="1"/>
        </dgm:presLayoutVars>
      </dgm:prSet>
      <dgm:spPr/>
    </dgm:pt>
    <dgm:pt modelId="{9CAAF6B5-40A5-4A2F-89CA-CDF6252A06CF}" type="pres">
      <dgm:prSet presAssocID="{F5402147-7729-44B2-8B0C-102AE456BE19}" presName="sp" presStyleCnt="0"/>
      <dgm:spPr/>
    </dgm:pt>
    <dgm:pt modelId="{3096C89E-8578-4365-B81C-6A30037123F9}" type="pres">
      <dgm:prSet presAssocID="{427A32B9-FB35-4B83-87B9-4FCF8085B9B5}" presName="composite" presStyleCnt="0"/>
      <dgm:spPr/>
    </dgm:pt>
    <dgm:pt modelId="{BF8999EC-7A59-46ED-BEFF-7F05FE789A32}" type="pres">
      <dgm:prSet presAssocID="{427A32B9-FB35-4B83-87B9-4FCF8085B9B5}" presName="parentText" presStyleLbl="alignNode1" presStyleIdx="1" presStyleCnt="3">
        <dgm:presLayoutVars>
          <dgm:chMax val="1"/>
          <dgm:bulletEnabled val="1"/>
        </dgm:presLayoutVars>
      </dgm:prSet>
      <dgm:spPr/>
    </dgm:pt>
    <dgm:pt modelId="{21F17E0C-419A-4450-B5F3-124001BE5497}" type="pres">
      <dgm:prSet presAssocID="{427A32B9-FB35-4B83-87B9-4FCF8085B9B5}" presName="descendantText" presStyleLbl="alignAcc1" presStyleIdx="1" presStyleCnt="3">
        <dgm:presLayoutVars>
          <dgm:bulletEnabled val="1"/>
        </dgm:presLayoutVars>
      </dgm:prSet>
      <dgm:spPr/>
    </dgm:pt>
    <dgm:pt modelId="{A361B2A2-205B-4265-AF67-AFC41048F1A5}" type="pres">
      <dgm:prSet presAssocID="{AB1A2309-8C0F-454D-BEFB-6608819D7269}" presName="sp" presStyleCnt="0"/>
      <dgm:spPr/>
    </dgm:pt>
    <dgm:pt modelId="{ECAAC0C2-1E70-4E9D-8A0D-DEC93C367E7B}" type="pres">
      <dgm:prSet presAssocID="{942BB289-2C0C-4142-81F0-E90854D44F96}" presName="composite" presStyleCnt="0"/>
      <dgm:spPr/>
    </dgm:pt>
    <dgm:pt modelId="{BFAC4588-4C38-4F0A-92F7-0EE70CB58ADA}" type="pres">
      <dgm:prSet presAssocID="{942BB289-2C0C-4142-81F0-E90854D44F96}" presName="parentText" presStyleLbl="alignNode1" presStyleIdx="2" presStyleCnt="3">
        <dgm:presLayoutVars>
          <dgm:chMax val="1"/>
          <dgm:bulletEnabled val="1"/>
        </dgm:presLayoutVars>
      </dgm:prSet>
      <dgm:spPr/>
    </dgm:pt>
    <dgm:pt modelId="{EAA98EA1-243B-4795-82E1-AD55313F756A}" type="pres">
      <dgm:prSet presAssocID="{942BB289-2C0C-4142-81F0-E90854D44F96}" presName="descendantText" presStyleLbl="alignAcc1" presStyleIdx="2" presStyleCnt="3">
        <dgm:presLayoutVars>
          <dgm:bulletEnabled val="1"/>
        </dgm:presLayoutVars>
      </dgm:prSet>
      <dgm:spPr/>
    </dgm:pt>
  </dgm:ptLst>
  <dgm:cxnLst>
    <dgm:cxn modelId="{F26F7902-4444-43C2-9178-8D437B268753}" srcId="{942BB289-2C0C-4142-81F0-E90854D44F96}" destId="{402FCA50-C66A-4BE4-B3F2-C12CE3B60840}" srcOrd="1" destOrd="0" parTransId="{BFE69855-4242-4DAC-B34C-80C36DA55CDB}" sibTransId="{CB6DC94E-4580-46F9-BFEC-BDDF588F2A30}"/>
    <dgm:cxn modelId="{9CE7E602-5536-47B4-8D37-765C4DA7FA2F}" type="presOf" srcId="{0A74067C-3437-4485-BDB9-69DAE8321AD2}" destId="{21F17E0C-419A-4450-B5F3-124001BE5497}" srcOrd="0" destOrd="0" presId="urn:microsoft.com/office/officeart/2005/8/layout/chevron2"/>
    <dgm:cxn modelId="{427D460B-37B5-49C1-BEAA-B008A5BF305F}" srcId="{0448B811-22A7-4551-B806-A21677FB4028}" destId="{427A32B9-FB35-4B83-87B9-4FCF8085B9B5}" srcOrd="1" destOrd="0" parTransId="{87C31BD8-3AD4-437D-BE48-8E284C819E66}" sibTransId="{AB1A2309-8C0F-454D-BEFB-6608819D7269}"/>
    <dgm:cxn modelId="{A9779B0C-1306-4C96-AA99-3DE4D2481E9E}" srcId="{76CEEA16-962A-4510-BB32-28CAC027148A}" destId="{AF960714-6575-498A-969D-2C8C79FC7861}" srcOrd="1" destOrd="0" parTransId="{A28300E8-B74D-4EB3-B6A7-B89DC9BC032D}" sibTransId="{B90A8AB5-0248-4EC5-ABA9-A29032257AEF}"/>
    <dgm:cxn modelId="{5039D211-31ED-4DC0-A6CD-2DEEE5EAFB55}" srcId="{942BB289-2C0C-4142-81F0-E90854D44F96}" destId="{BE497440-BAFF-493C-AA42-1BFA5420EE4D}" srcOrd="0" destOrd="0" parTransId="{0F4CCB37-ACE4-4039-86CF-FB446F4F8394}" sibTransId="{EF433D73-3273-4005-A673-670580BB2E5D}"/>
    <dgm:cxn modelId="{86668A2E-A8B9-4F89-8D8D-EE1E1C2EB1C3}" srcId="{0448B811-22A7-4551-B806-A21677FB4028}" destId="{942BB289-2C0C-4142-81F0-E90854D44F96}" srcOrd="2" destOrd="0" parTransId="{370A83BC-42E1-48C0-8D77-9FE6DDB83F10}" sibTransId="{05DDF000-EF7F-4E53-BE13-59F6E4BBB419}"/>
    <dgm:cxn modelId="{05BD715B-8CB9-4AEA-A85B-5636AB9A4BFD}" type="presOf" srcId="{BE497440-BAFF-493C-AA42-1BFA5420EE4D}" destId="{EAA98EA1-243B-4795-82E1-AD55313F756A}" srcOrd="0" destOrd="0" presId="urn:microsoft.com/office/officeart/2005/8/layout/chevron2"/>
    <dgm:cxn modelId="{CE349048-4363-4D4C-B471-A3713144ABEF}" type="presOf" srcId="{AF960714-6575-498A-969D-2C8C79FC7861}" destId="{891E1228-1CEB-439E-9F89-A815BC43CF16}" srcOrd="0" destOrd="1" presId="urn:microsoft.com/office/officeart/2005/8/layout/chevron2"/>
    <dgm:cxn modelId="{4EF2A868-9684-476D-A38A-AE9C3E60D90B}" type="presOf" srcId="{402FCA50-C66A-4BE4-B3F2-C12CE3B60840}" destId="{EAA98EA1-243B-4795-82E1-AD55313F756A}" srcOrd="0" destOrd="1" presId="urn:microsoft.com/office/officeart/2005/8/layout/chevron2"/>
    <dgm:cxn modelId="{144EF66E-49A7-419B-9AC3-BF1BBD64F0FA}" srcId="{0448B811-22A7-4551-B806-A21677FB4028}" destId="{76CEEA16-962A-4510-BB32-28CAC027148A}" srcOrd="0" destOrd="0" parTransId="{F28F0B7A-DA6C-43C3-84AE-2943E9631AF4}" sibTransId="{F5402147-7729-44B2-8B0C-102AE456BE19}"/>
    <dgm:cxn modelId="{1CFF148E-1939-428D-ACB0-00440BB99A93}" srcId="{76CEEA16-962A-4510-BB32-28CAC027148A}" destId="{6A46860E-A42A-43AC-A38E-CFFFA1496A5F}" srcOrd="2" destOrd="0" parTransId="{A6E5585B-7A0E-4490-AC93-5E110C6E8040}" sibTransId="{2C9F7FDB-21E3-44EC-A350-A7A4941DA02E}"/>
    <dgm:cxn modelId="{B8B03DA0-3CFA-4669-9FD3-F90E09EA9607}" type="presOf" srcId="{6A46860E-A42A-43AC-A38E-CFFFA1496A5F}" destId="{891E1228-1CEB-439E-9F89-A815BC43CF16}" srcOrd="0" destOrd="2" presId="urn:microsoft.com/office/officeart/2005/8/layout/chevron2"/>
    <dgm:cxn modelId="{ACD242B5-1329-4A6F-83E9-F66779AD7564}" srcId="{427A32B9-FB35-4B83-87B9-4FCF8085B9B5}" destId="{0A74067C-3437-4485-BDB9-69DAE8321AD2}" srcOrd="0" destOrd="0" parTransId="{06EB5CC9-084D-45EA-BA97-871267F60637}" sibTransId="{2E924963-7F60-4C9D-B8C1-679D2383A504}"/>
    <dgm:cxn modelId="{D76F7BC8-916E-4AD5-B9EA-59F0F47C6757}" type="presOf" srcId="{942BB289-2C0C-4142-81F0-E90854D44F96}" destId="{BFAC4588-4C38-4F0A-92F7-0EE70CB58ADA}" srcOrd="0" destOrd="0" presId="urn:microsoft.com/office/officeart/2005/8/layout/chevron2"/>
    <dgm:cxn modelId="{18BAE0D2-DF2B-4262-B41E-06A218B270C1}" type="presOf" srcId="{76CEEA16-962A-4510-BB32-28CAC027148A}" destId="{9D40AE3E-3829-472A-AE32-F27BC7EDA8DB}" srcOrd="0" destOrd="0" presId="urn:microsoft.com/office/officeart/2005/8/layout/chevron2"/>
    <dgm:cxn modelId="{AA29E6E1-4CB0-4774-B25E-98874042B850}" type="presOf" srcId="{0448B811-22A7-4551-B806-A21677FB4028}" destId="{F5AA8C72-BCB0-4330-930F-6B5CB1FD646A}" srcOrd="0" destOrd="0" presId="urn:microsoft.com/office/officeart/2005/8/layout/chevron2"/>
    <dgm:cxn modelId="{FAD429E3-457F-4782-BCBC-71CEF899D473}" type="presOf" srcId="{C11615E3-E600-4627-A6BD-0F3830A98721}" destId="{891E1228-1CEB-439E-9F89-A815BC43CF16}" srcOrd="0" destOrd="0" presId="urn:microsoft.com/office/officeart/2005/8/layout/chevron2"/>
    <dgm:cxn modelId="{7B6831E4-A82A-4841-AE81-DEF892102CE6}" type="presOf" srcId="{427A32B9-FB35-4B83-87B9-4FCF8085B9B5}" destId="{BF8999EC-7A59-46ED-BEFF-7F05FE789A32}" srcOrd="0" destOrd="0" presId="urn:microsoft.com/office/officeart/2005/8/layout/chevron2"/>
    <dgm:cxn modelId="{0F72A4EF-A573-45CC-B721-601D4DDD35B8}" srcId="{76CEEA16-962A-4510-BB32-28CAC027148A}" destId="{C11615E3-E600-4627-A6BD-0F3830A98721}" srcOrd="0" destOrd="0" parTransId="{3FA4998C-7C83-4203-A845-BE406D977631}" sibTransId="{94D54E45-E4E7-40D5-B88B-51E66C794835}"/>
    <dgm:cxn modelId="{14238875-5354-431C-B3A1-7223D0259C73}" type="presParOf" srcId="{F5AA8C72-BCB0-4330-930F-6B5CB1FD646A}" destId="{D7FD3B41-B203-4810-8874-A02DA849A1B3}" srcOrd="0" destOrd="0" presId="urn:microsoft.com/office/officeart/2005/8/layout/chevron2"/>
    <dgm:cxn modelId="{C8CCA2C5-203D-41E7-AA90-C9CB0A8A35B6}" type="presParOf" srcId="{D7FD3B41-B203-4810-8874-A02DA849A1B3}" destId="{9D40AE3E-3829-472A-AE32-F27BC7EDA8DB}" srcOrd="0" destOrd="0" presId="urn:microsoft.com/office/officeart/2005/8/layout/chevron2"/>
    <dgm:cxn modelId="{61FDEB53-9B79-490D-BA42-86C5C984DC21}" type="presParOf" srcId="{D7FD3B41-B203-4810-8874-A02DA849A1B3}" destId="{891E1228-1CEB-439E-9F89-A815BC43CF16}" srcOrd="1" destOrd="0" presId="urn:microsoft.com/office/officeart/2005/8/layout/chevron2"/>
    <dgm:cxn modelId="{221C5811-8DA9-48F7-870D-8C94A07A93BC}" type="presParOf" srcId="{F5AA8C72-BCB0-4330-930F-6B5CB1FD646A}" destId="{9CAAF6B5-40A5-4A2F-89CA-CDF6252A06CF}" srcOrd="1" destOrd="0" presId="urn:microsoft.com/office/officeart/2005/8/layout/chevron2"/>
    <dgm:cxn modelId="{2BC6E9F1-A46D-482E-B82E-C9683F224252}" type="presParOf" srcId="{F5AA8C72-BCB0-4330-930F-6B5CB1FD646A}" destId="{3096C89E-8578-4365-B81C-6A30037123F9}" srcOrd="2" destOrd="0" presId="urn:microsoft.com/office/officeart/2005/8/layout/chevron2"/>
    <dgm:cxn modelId="{7F9C6C75-05CA-457A-B96C-92660A2624EF}" type="presParOf" srcId="{3096C89E-8578-4365-B81C-6A30037123F9}" destId="{BF8999EC-7A59-46ED-BEFF-7F05FE789A32}" srcOrd="0" destOrd="0" presId="urn:microsoft.com/office/officeart/2005/8/layout/chevron2"/>
    <dgm:cxn modelId="{6E118505-2EB3-4558-A7F9-FF447C70CC2D}" type="presParOf" srcId="{3096C89E-8578-4365-B81C-6A30037123F9}" destId="{21F17E0C-419A-4450-B5F3-124001BE5497}" srcOrd="1" destOrd="0" presId="urn:microsoft.com/office/officeart/2005/8/layout/chevron2"/>
    <dgm:cxn modelId="{CCCF50B7-D917-4975-B3ED-3634621DFE98}" type="presParOf" srcId="{F5AA8C72-BCB0-4330-930F-6B5CB1FD646A}" destId="{A361B2A2-205B-4265-AF67-AFC41048F1A5}" srcOrd="3" destOrd="0" presId="urn:microsoft.com/office/officeart/2005/8/layout/chevron2"/>
    <dgm:cxn modelId="{2F4BA5CB-6D33-4678-B126-925679A335EF}" type="presParOf" srcId="{F5AA8C72-BCB0-4330-930F-6B5CB1FD646A}" destId="{ECAAC0C2-1E70-4E9D-8A0D-DEC93C367E7B}" srcOrd="4" destOrd="0" presId="urn:microsoft.com/office/officeart/2005/8/layout/chevron2"/>
    <dgm:cxn modelId="{8CC9ED7D-F09F-4022-90BC-93FDD9701DCC}" type="presParOf" srcId="{ECAAC0C2-1E70-4E9D-8A0D-DEC93C367E7B}" destId="{BFAC4588-4C38-4F0A-92F7-0EE70CB58ADA}" srcOrd="0" destOrd="0" presId="urn:microsoft.com/office/officeart/2005/8/layout/chevron2"/>
    <dgm:cxn modelId="{CA45048A-7944-4CB3-8E93-54CA74DC58F3}" type="presParOf" srcId="{ECAAC0C2-1E70-4E9D-8A0D-DEC93C367E7B}" destId="{EAA98EA1-243B-4795-82E1-AD55313F756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3AF2F-F4C4-4B35-A6E9-CB17B95AC776}">
      <dsp:nvSpPr>
        <dsp:cNvPr id="0" name=""/>
        <dsp:cNvSpPr/>
      </dsp:nvSpPr>
      <dsp:spPr>
        <a:xfrm>
          <a:off x="1383154" y="14738"/>
          <a:ext cx="5389189" cy="53891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55850">
            <a:lnSpc>
              <a:spcPct val="90000"/>
            </a:lnSpc>
            <a:spcBef>
              <a:spcPct val="0"/>
            </a:spcBef>
            <a:spcAft>
              <a:spcPct val="35000"/>
            </a:spcAft>
            <a:buNone/>
          </a:pPr>
          <a:r>
            <a:rPr lang="en-US" sz="5300" kern="1200" dirty="0"/>
            <a:t>Mediation</a:t>
          </a:r>
        </a:p>
      </dsp:txBody>
      <dsp:txXfrm>
        <a:off x="2135698" y="650240"/>
        <a:ext cx="3107280" cy="4118186"/>
      </dsp:txXfrm>
    </dsp:sp>
    <dsp:sp modelId="{7288262E-93B8-497C-8A64-EDC38BE5A1CB}">
      <dsp:nvSpPr>
        <dsp:cNvPr id="0" name=""/>
        <dsp:cNvSpPr/>
      </dsp:nvSpPr>
      <dsp:spPr>
        <a:xfrm>
          <a:off x="5267255" y="14738"/>
          <a:ext cx="5389189" cy="53891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55850">
            <a:lnSpc>
              <a:spcPct val="90000"/>
            </a:lnSpc>
            <a:spcBef>
              <a:spcPct val="0"/>
            </a:spcBef>
            <a:spcAft>
              <a:spcPct val="35000"/>
            </a:spcAft>
            <a:buNone/>
          </a:pPr>
          <a:r>
            <a:rPr lang="en-US" sz="5300" kern="1200" dirty="0"/>
            <a:t>Restorative Justice</a:t>
          </a:r>
        </a:p>
      </dsp:txBody>
      <dsp:txXfrm>
        <a:off x="6796619" y="650240"/>
        <a:ext cx="3107280" cy="4118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0AE3E-3829-472A-AE32-F27BC7EDA8DB}">
      <dsp:nvSpPr>
        <dsp:cNvPr id="0" name=""/>
        <dsp:cNvSpPr/>
      </dsp:nvSpPr>
      <dsp:spPr>
        <a:xfrm rot="5400000">
          <a:off x="-236795" y="238852"/>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Identify Harms</a:t>
          </a:r>
        </a:p>
      </dsp:txBody>
      <dsp:txXfrm rot="-5400000">
        <a:off x="0" y="554579"/>
        <a:ext cx="1105044" cy="473590"/>
      </dsp:txXfrm>
    </dsp:sp>
    <dsp:sp modelId="{891E1228-1CEB-439E-9F89-A815BC43CF16}">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What happened?</a:t>
          </a:r>
        </a:p>
        <a:p>
          <a:pPr marL="171450" lvl="1" indent="-171450" algn="l" defTabSz="844550">
            <a:lnSpc>
              <a:spcPct val="90000"/>
            </a:lnSpc>
            <a:spcBef>
              <a:spcPct val="0"/>
            </a:spcBef>
            <a:spcAft>
              <a:spcPct val="15000"/>
            </a:spcAft>
            <a:buChar char="•"/>
          </a:pPr>
          <a:r>
            <a:rPr lang="en-US" sz="1900" kern="1200" dirty="0"/>
            <a:t>What impact did this have on you?</a:t>
          </a:r>
        </a:p>
        <a:p>
          <a:pPr marL="171450" lvl="1" indent="-171450" algn="l" defTabSz="844550">
            <a:lnSpc>
              <a:spcPct val="90000"/>
            </a:lnSpc>
            <a:spcBef>
              <a:spcPct val="0"/>
            </a:spcBef>
            <a:spcAft>
              <a:spcPct val="15000"/>
            </a:spcAft>
            <a:buChar char="•"/>
          </a:pPr>
          <a:r>
            <a:rPr lang="en-US" sz="1900" kern="1200" dirty="0"/>
            <a:t>What had been the hardest thing for you?</a:t>
          </a:r>
        </a:p>
      </dsp:txBody>
      <dsp:txXfrm rot="-5400000">
        <a:off x="1105044" y="52149"/>
        <a:ext cx="9360464" cy="925930"/>
      </dsp:txXfrm>
    </dsp:sp>
    <dsp:sp modelId="{BF8999EC-7A59-46ED-BEFF-7F05FE789A32}">
      <dsp:nvSpPr>
        <dsp:cNvPr id="0" name=""/>
        <dsp:cNvSpPr/>
      </dsp:nvSpPr>
      <dsp:spPr>
        <a:xfrm rot="5400000">
          <a:off x="-236795" y="1623146"/>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Clarify Needs</a:t>
          </a:r>
        </a:p>
      </dsp:txBody>
      <dsp:txXfrm rot="-5400000">
        <a:off x="0" y="1938873"/>
        <a:ext cx="1105044" cy="473590"/>
      </dsp:txXfrm>
    </dsp:sp>
    <dsp:sp modelId="{21F17E0C-419A-4450-B5F3-124001BE5497}">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Because of this harm, do you have a need for…?</a:t>
          </a:r>
        </a:p>
      </dsp:txBody>
      <dsp:txXfrm rot="-5400000">
        <a:off x="1105044" y="1436443"/>
        <a:ext cx="9360464" cy="925930"/>
      </dsp:txXfrm>
    </dsp:sp>
    <dsp:sp modelId="{BFAC4588-4C38-4F0A-92F7-0EE70CB58ADA}">
      <dsp:nvSpPr>
        <dsp:cNvPr id="0" name=""/>
        <dsp:cNvSpPr/>
      </dsp:nvSpPr>
      <dsp:spPr>
        <a:xfrm rot="5400000">
          <a:off x="-236795" y="3007440"/>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Action Steps</a:t>
          </a:r>
        </a:p>
      </dsp:txBody>
      <dsp:txXfrm rot="-5400000">
        <a:off x="0" y="3323167"/>
        <a:ext cx="1105044" cy="473590"/>
      </dsp:txXfrm>
    </dsp:sp>
    <dsp:sp modelId="{EAA98EA1-243B-4795-82E1-AD55313F756A}">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What can be done to meet this need?</a:t>
          </a:r>
        </a:p>
        <a:p>
          <a:pPr marL="171450" lvl="1" indent="-171450" algn="l" defTabSz="844550">
            <a:lnSpc>
              <a:spcPct val="90000"/>
            </a:lnSpc>
            <a:spcBef>
              <a:spcPct val="0"/>
            </a:spcBef>
            <a:spcAft>
              <a:spcPct val="15000"/>
            </a:spcAft>
            <a:buChar char="•"/>
          </a:pPr>
          <a:r>
            <a:rPr lang="en-US" sz="1900" kern="1200" dirty="0"/>
            <a:t>What else?</a:t>
          </a:r>
        </a:p>
      </dsp:txBody>
      <dsp:txXfrm rot="-5400000">
        <a:off x="1105044" y="2820736"/>
        <a:ext cx="9360464" cy="92593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9/23/2024</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9/23/2024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296544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382771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310970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933913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3177821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2151994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219709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315037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104525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67925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352197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282543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394271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330198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cs typeface="Calibri"/>
            </a:endParaRPr>
          </a:p>
        </p:txBody>
      </p:sp>
    </p:spTree>
    <p:extLst>
      <p:ext uri="{BB962C8B-B14F-4D97-AF65-F5344CB8AC3E}">
        <p14:creationId xmlns:p14="http://schemas.microsoft.com/office/powerpoint/2010/main" val="335946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22C5-128B-4FAE-954C-3CD150AE2A73}"/>
              </a:ext>
            </a:extLst>
          </p:cNvPr>
          <p:cNvSpPr>
            <a:spLocks noGrp="1"/>
          </p:cNvSpPr>
          <p:nvPr>
            <p:ph type="ctrTitle"/>
          </p:nvPr>
        </p:nvSpPr>
        <p:spPr>
          <a:xfrm>
            <a:off x="1524001" y="1122363"/>
            <a:ext cx="9144000" cy="2387600"/>
          </a:xfrm>
        </p:spPr>
        <p:txBody>
          <a:bodyPr anchor="b"/>
          <a:lstStyle>
            <a:lvl1pPr algn="ctr">
              <a:defRPr sz="5997"/>
            </a:lvl1pPr>
          </a:lstStyle>
          <a:p>
            <a:r>
              <a:rPr lang="en-US"/>
              <a:t>Click to edit Master title style</a:t>
            </a:r>
          </a:p>
        </p:txBody>
      </p:sp>
      <p:sp>
        <p:nvSpPr>
          <p:cNvPr id="3" name="Subtitle 2">
            <a:extLst>
              <a:ext uri="{FF2B5EF4-FFF2-40B4-BE49-F238E27FC236}">
                <a16:creationId xmlns:a16="http://schemas.microsoft.com/office/drawing/2014/main" id="{77382E71-A849-4E9A-AF05-F785A964881A}"/>
              </a:ext>
            </a:extLst>
          </p:cNvPr>
          <p:cNvSpPr>
            <a:spLocks noGrp="1"/>
          </p:cNvSpPr>
          <p:nvPr>
            <p:ph type="subTitle" idx="1"/>
          </p:nvPr>
        </p:nvSpPr>
        <p:spPr>
          <a:xfrm>
            <a:off x="1524001" y="3602038"/>
            <a:ext cx="9144000" cy="1655762"/>
          </a:xfrm>
        </p:spPr>
        <p:txBody>
          <a:bodyPr/>
          <a:lstStyle>
            <a:lvl1pPr marL="0" indent="0" algn="ctr">
              <a:buNone/>
              <a:defRPr sz="2399"/>
            </a:lvl1pPr>
            <a:lvl2pPr marL="456970" indent="0" algn="ctr">
              <a:buNone/>
              <a:defRPr sz="1999"/>
            </a:lvl2pPr>
            <a:lvl3pPr marL="913940" indent="0" algn="ctr">
              <a:buNone/>
              <a:defRPr sz="1799"/>
            </a:lvl3pPr>
            <a:lvl4pPr marL="1370912" indent="0" algn="ctr">
              <a:buNone/>
              <a:defRPr sz="1599"/>
            </a:lvl4pPr>
            <a:lvl5pPr marL="1827882" indent="0" algn="ctr">
              <a:buNone/>
              <a:defRPr sz="1599"/>
            </a:lvl5pPr>
            <a:lvl6pPr marL="2284852" indent="0" algn="ctr">
              <a:buNone/>
              <a:defRPr sz="1599"/>
            </a:lvl6pPr>
            <a:lvl7pPr marL="2741822" indent="0" algn="ctr">
              <a:buNone/>
              <a:defRPr sz="1599"/>
            </a:lvl7pPr>
            <a:lvl8pPr marL="3198793" indent="0" algn="ctr">
              <a:buNone/>
              <a:defRPr sz="1599"/>
            </a:lvl8pPr>
            <a:lvl9pPr marL="3655764" indent="0" algn="ctr">
              <a:buNone/>
              <a:defRPr sz="1599"/>
            </a:lvl9pPr>
          </a:lstStyle>
          <a:p>
            <a:r>
              <a:rPr lang="en-US"/>
              <a:t>Click to edit Master subtitle style</a:t>
            </a:r>
          </a:p>
        </p:txBody>
      </p:sp>
      <p:sp>
        <p:nvSpPr>
          <p:cNvPr id="4" name="Date Placeholder 3">
            <a:extLst>
              <a:ext uri="{FF2B5EF4-FFF2-40B4-BE49-F238E27FC236}">
                <a16:creationId xmlns:a16="http://schemas.microsoft.com/office/drawing/2014/main" id="{15471661-B49B-4692-A682-C9C128E92384}"/>
              </a:ext>
            </a:extLst>
          </p:cNvPr>
          <p:cNvSpPr>
            <a:spLocks noGrp="1"/>
          </p:cNvSpPr>
          <p:nvPr>
            <p:ph type="dt" sz="half" idx="10"/>
          </p:nvPr>
        </p:nvSpPr>
        <p:spPr/>
        <p:txBody>
          <a:bodyPr/>
          <a:lstStyle/>
          <a:p>
            <a:fld id="{FCA9A98B-25B5-42A7-9842-BFB772560408}" type="datetimeFigureOut">
              <a:rPr lang="en-US" smtClean="0"/>
              <a:t>9/23/2024</a:t>
            </a:fld>
            <a:endParaRPr lang="en-US"/>
          </a:p>
        </p:txBody>
      </p:sp>
      <p:sp>
        <p:nvSpPr>
          <p:cNvPr id="5" name="Footer Placeholder 4">
            <a:extLst>
              <a:ext uri="{FF2B5EF4-FFF2-40B4-BE49-F238E27FC236}">
                <a16:creationId xmlns:a16="http://schemas.microsoft.com/office/drawing/2014/main" id="{B6052795-B0AA-4B4E-A92D-CBF9742E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25031-3D7A-4C91-845D-B7586E70F2C6}"/>
              </a:ext>
            </a:extLst>
          </p:cNvPr>
          <p:cNvSpPr>
            <a:spLocks noGrp="1"/>
          </p:cNvSpPr>
          <p:nvPr>
            <p:ph type="sldNum" sz="quarter" idx="12"/>
          </p:nvPr>
        </p:nvSpPr>
        <p:spPr/>
        <p:txBody>
          <a:bodyPr/>
          <a:lstStyle/>
          <a:p>
            <a:fld id="{103463A7-3C96-4DB8-BD97-A54A6EFA179B}" type="slidenum">
              <a:rPr lang="en-US" smtClean="0"/>
              <a:t>‹#›</a:t>
            </a:fld>
            <a:endParaRPr lang="en-US"/>
          </a:p>
        </p:txBody>
      </p:sp>
    </p:spTree>
    <p:extLst>
      <p:ext uri="{BB962C8B-B14F-4D97-AF65-F5344CB8AC3E}">
        <p14:creationId xmlns:p14="http://schemas.microsoft.com/office/powerpoint/2010/main" val="28731031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C6DE-C38B-4408-A324-E862A83CC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C6767-2895-411F-A116-2E48D3982D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E406F-34A9-419C-8FAF-33C05E5F8BD2}"/>
              </a:ext>
            </a:extLst>
          </p:cNvPr>
          <p:cNvSpPr>
            <a:spLocks noGrp="1"/>
          </p:cNvSpPr>
          <p:nvPr>
            <p:ph type="dt" sz="half" idx="10"/>
          </p:nvPr>
        </p:nvSpPr>
        <p:spPr/>
        <p:txBody>
          <a:bodyPr/>
          <a:lstStyle/>
          <a:p>
            <a:fld id="{FCA9A98B-25B5-42A7-9842-BFB772560408}" type="datetimeFigureOut">
              <a:rPr lang="en-US" smtClean="0"/>
              <a:t>9/23/2024</a:t>
            </a:fld>
            <a:endParaRPr lang="en-US"/>
          </a:p>
        </p:txBody>
      </p:sp>
      <p:sp>
        <p:nvSpPr>
          <p:cNvPr id="5" name="Footer Placeholder 4">
            <a:extLst>
              <a:ext uri="{FF2B5EF4-FFF2-40B4-BE49-F238E27FC236}">
                <a16:creationId xmlns:a16="http://schemas.microsoft.com/office/drawing/2014/main" id="{0EF4E2E4-B7A7-414B-BD50-8743A7FEA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AD3EF-41E0-4A83-BA30-D30CC79ED4B5}"/>
              </a:ext>
            </a:extLst>
          </p:cNvPr>
          <p:cNvSpPr>
            <a:spLocks noGrp="1"/>
          </p:cNvSpPr>
          <p:nvPr>
            <p:ph type="sldNum" sz="quarter" idx="12"/>
          </p:nvPr>
        </p:nvSpPr>
        <p:spPr/>
        <p:txBody>
          <a:bodyPr/>
          <a:lstStyle/>
          <a:p>
            <a:fld id="{103463A7-3C96-4DB8-BD97-A54A6EFA179B}" type="slidenum">
              <a:rPr lang="en-US" smtClean="0"/>
              <a:t>‹#›</a:t>
            </a:fld>
            <a:endParaRPr lang="en-US"/>
          </a:p>
        </p:txBody>
      </p:sp>
    </p:spTree>
    <p:extLst>
      <p:ext uri="{BB962C8B-B14F-4D97-AF65-F5344CB8AC3E}">
        <p14:creationId xmlns:p14="http://schemas.microsoft.com/office/powerpoint/2010/main" val="2364848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CDFC-03B1-4E45-9A36-817C062D3046}"/>
              </a:ext>
            </a:extLst>
          </p:cNvPr>
          <p:cNvSpPr>
            <a:spLocks noGrp="1"/>
          </p:cNvSpPr>
          <p:nvPr>
            <p:ph type="title"/>
          </p:nvPr>
        </p:nvSpPr>
        <p:spPr>
          <a:xfrm>
            <a:off x="831851" y="1709739"/>
            <a:ext cx="10515600" cy="2852737"/>
          </a:xfrm>
        </p:spPr>
        <p:txBody>
          <a:bodyPr anchor="b"/>
          <a:lstStyle>
            <a:lvl1pPr>
              <a:defRPr sz="5997"/>
            </a:lvl1pPr>
          </a:lstStyle>
          <a:p>
            <a:r>
              <a:rPr lang="en-US"/>
              <a:t>Click to edit Master title style</a:t>
            </a:r>
          </a:p>
        </p:txBody>
      </p:sp>
      <p:sp>
        <p:nvSpPr>
          <p:cNvPr id="3" name="Text Placeholder 2">
            <a:extLst>
              <a:ext uri="{FF2B5EF4-FFF2-40B4-BE49-F238E27FC236}">
                <a16:creationId xmlns:a16="http://schemas.microsoft.com/office/drawing/2014/main" id="{DCB9CAC9-D674-4473-9287-D7966F11D1B9}"/>
              </a:ext>
            </a:extLst>
          </p:cNvPr>
          <p:cNvSpPr>
            <a:spLocks noGrp="1"/>
          </p:cNvSpPr>
          <p:nvPr>
            <p:ph type="body" idx="1"/>
          </p:nvPr>
        </p:nvSpPr>
        <p:spPr>
          <a:xfrm>
            <a:off x="831851" y="4589464"/>
            <a:ext cx="10515600" cy="1500187"/>
          </a:xfrm>
        </p:spPr>
        <p:txBody>
          <a:bodyPr/>
          <a:lstStyle>
            <a:lvl1pPr marL="0" indent="0">
              <a:buNone/>
              <a:defRPr sz="2399">
                <a:solidFill>
                  <a:schemeClr val="tx1">
                    <a:tint val="75000"/>
                  </a:schemeClr>
                </a:solidFill>
              </a:defRPr>
            </a:lvl1pPr>
            <a:lvl2pPr marL="456970" indent="0">
              <a:buNone/>
              <a:defRPr sz="1999">
                <a:solidFill>
                  <a:schemeClr val="tx1">
                    <a:tint val="75000"/>
                  </a:schemeClr>
                </a:solidFill>
              </a:defRPr>
            </a:lvl2pPr>
            <a:lvl3pPr marL="913940" indent="0">
              <a:buNone/>
              <a:defRPr sz="1799">
                <a:solidFill>
                  <a:schemeClr val="tx1">
                    <a:tint val="75000"/>
                  </a:schemeClr>
                </a:solidFill>
              </a:defRPr>
            </a:lvl3pPr>
            <a:lvl4pPr marL="1370912" indent="0">
              <a:buNone/>
              <a:defRPr sz="1599">
                <a:solidFill>
                  <a:schemeClr val="tx1">
                    <a:tint val="75000"/>
                  </a:schemeClr>
                </a:solidFill>
              </a:defRPr>
            </a:lvl4pPr>
            <a:lvl5pPr marL="1827882" indent="0">
              <a:buNone/>
              <a:defRPr sz="1599">
                <a:solidFill>
                  <a:schemeClr val="tx1">
                    <a:tint val="75000"/>
                  </a:schemeClr>
                </a:solidFill>
              </a:defRPr>
            </a:lvl5pPr>
            <a:lvl6pPr marL="2284852" indent="0">
              <a:buNone/>
              <a:defRPr sz="1599">
                <a:solidFill>
                  <a:schemeClr val="tx1">
                    <a:tint val="75000"/>
                  </a:schemeClr>
                </a:solidFill>
              </a:defRPr>
            </a:lvl6pPr>
            <a:lvl7pPr marL="2741822" indent="0">
              <a:buNone/>
              <a:defRPr sz="1599">
                <a:solidFill>
                  <a:schemeClr val="tx1">
                    <a:tint val="75000"/>
                  </a:schemeClr>
                </a:solidFill>
              </a:defRPr>
            </a:lvl7pPr>
            <a:lvl8pPr marL="3198793" indent="0">
              <a:buNone/>
              <a:defRPr sz="1599">
                <a:solidFill>
                  <a:schemeClr val="tx1">
                    <a:tint val="75000"/>
                  </a:schemeClr>
                </a:solidFill>
              </a:defRPr>
            </a:lvl8pPr>
            <a:lvl9pPr marL="3655764" indent="0">
              <a:buNone/>
              <a:defRPr sz="1599">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439313-CEA4-4F72-A1B6-2AE6F369C2D2}"/>
              </a:ext>
            </a:extLst>
          </p:cNvPr>
          <p:cNvSpPr>
            <a:spLocks noGrp="1"/>
          </p:cNvSpPr>
          <p:nvPr>
            <p:ph type="dt" sz="half" idx="10"/>
          </p:nvPr>
        </p:nvSpPr>
        <p:spPr/>
        <p:txBody>
          <a:bodyPr/>
          <a:lstStyle/>
          <a:p>
            <a:fld id="{FCA9A98B-25B5-42A7-9842-BFB772560408}" type="datetimeFigureOut">
              <a:rPr lang="en-US" smtClean="0"/>
              <a:t>9/23/2024</a:t>
            </a:fld>
            <a:endParaRPr lang="en-US"/>
          </a:p>
        </p:txBody>
      </p:sp>
      <p:sp>
        <p:nvSpPr>
          <p:cNvPr id="5" name="Footer Placeholder 4">
            <a:extLst>
              <a:ext uri="{FF2B5EF4-FFF2-40B4-BE49-F238E27FC236}">
                <a16:creationId xmlns:a16="http://schemas.microsoft.com/office/drawing/2014/main" id="{141DABDA-A74B-4FC2-89B9-8D2538A96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C1F0C-B4BD-419D-9A5A-E86B322195E4}"/>
              </a:ext>
            </a:extLst>
          </p:cNvPr>
          <p:cNvSpPr>
            <a:spLocks noGrp="1"/>
          </p:cNvSpPr>
          <p:nvPr>
            <p:ph type="sldNum" sz="quarter" idx="12"/>
          </p:nvPr>
        </p:nvSpPr>
        <p:spPr/>
        <p:txBody>
          <a:bodyPr/>
          <a:lstStyle/>
          <a:p>
            <a:fld id="{103463A7-3C96-4DB8-BD97-A54A6EFA179B}" type="slidenum">
              <a:rPr lang="en-US" smtClean="0"/>
              <a:t>‹#›</a:t>
            </a:fld>
            <a:endParaRPr lang="en-US"/>
          </a:p>
        </p:txBody>
      </p:sp>
    </p:spTree>
    <p:extLst>
      <p:ext uri="{BB962C8B-B14F-4D97-AF65-F5344CB8AC3E}">
        <p14:creationId xmlns:p14="http://schemas.microsoft.com/office/powerpoint/2010/main" val="7758332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C259-DC4B-4E7C-B1ED-34AB67D4E2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A78CC-F17F-4DAD-991E-5061078499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25534A-4532-485A-821B-592AACAADF75}"/>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FBCC2B-F2B9-4554-AA38-59BD6B9C4A5A}"/>
              </a:ext>
            </a:extLst>
          </p:cNvPr>
          <p:cNvSpPr>
            <a:spLocks noGrp="1"/>
          </p:cNvSpPr>
          <p:nvPr>
            <p:ph type="dt" sz="half" idx="10"/>
          </p:nvPr>
        </p:nvSpPr>
        <p:spPr/>
        <p:txBody>
          <a:bodyPr/>
          <a:lstStyle/>
          <a:p>
            <a:fld id="{FCA9A98B-25B5-42A7-9842-BFB772560408}" type="datetimeFigureOut">
              <a:rPr lang="en-US" smtClean="0"/>
              <a:t>9/23/2024</a:t>
            </a:fld>
            <a:endParaRPr lang="en-US"/>
          </a:p>
        </p:txBody>
      </p:sp>
      <p:sp>
        <p:nvSpPr>
          <p:cNvPr id="6" name="Footer Placeholder 5">
            <a:extLst>
              <a:ext uri="{FF2B5EF4-FFF2-40B4-BE49-F238E27FC236}">
                <a16:creationId xmlns:a16="http://schemas.microsoft.com/office/drawing/2014/main" id="{0088C899-E055-419B-8B18-F478B828F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B4058-CB96-4CD3-9996-3E6AD9600A11}"/>
              </a:ext>
            </a:extLst>
          </p:cNvPr>
          <p:cNvSpPr>
            <a:spLocks noGrp="1"/>
          </p:cNvSpPr>
          <p:nvPr>
            <p:ph type="sldNum" sz="quarter" idx="12"/>
          </p:nvPr>
        </p:nvSpPr>
        <p:spPr/>
        <p:txBody>
          <a:bodyPr/>
          <a:lstStyle/>
          <a:p>
            <a:fld id="{103463A7-3C96-4DB8-BD97-A54A6EFA179B}" type="slidenum">
              <a:rPr lang="en-US" smtClean="0"/>
              <a:t>‹#›</a:t>
            </a:fld>
            <a:endParaRPr lang="en-US"/>
          </a:p>
        </p:txBody>
      </p:sp>
    </p:spTree>
    <p:extLst>
      <p:ext uri="{BB962C8B-B14F-4D97-AF65-F5344CB8AC3E}">
        <p14:creationId xmlns:p14="http://schemas.microsoft.com/office/powerpoint/2010/main" val="2764053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5EA4-53E9-41DD-8D71-8BD05B1C9D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93B0F9-C847-45BA-A7BC-861F8FE4451C}"/>
              </a:ext>
            </a:extLst>
          </p:cNvPr>
          <p:cNvSpPr>
            <a:spLocks noGrp="1"/>
          </p:cNvSpPr>
          <p:nvPr>
            <p:ph type="body" idx="1"/>
          </p:nvPr>
        </p:nvSpPr>
        <p:spPr>
          <a:xfrm>
            <a:off x="839789" y="1681164"/>
            <a:ext cx="5157787" cy="823912"/>
          </a:xfrm>
        </p:spPr>
        <p:txBody>
          <a:bodyPr anchor="b"/>
          <a:lstStyle>
            <a:lvl1pPr marL="0" indent="0">
              <a:buNone/>
              <a:defRPr sz="2399" b="1"/>
            </a:lvl1pPr>
            <a:lvl2pPr marL="456970" indent="0">
              <a:buNone/>
              <a:defRPr sz="1999" b="1"/>
            </a:lvl2pPr>
            <a:lvl3pPr marL="913940" indent="0">
              <a:buNone/>
              <a:defRPr sz="1799" b="1"/>
            </a:lvl3pPr>
            <a:lvl4pPr marL="1370912" indent="0">
              <a:buNone/>
              <a:defRPr sz="1599" b="1"/>
            </a:lvl4pPr>
            <a:lvl5pPr marL="1827882" indent="0">
              <a:buNone/>
              <a:defRPr sz="1599" b="1"/>
            </a:lvl5pPr>
            <a:lvl6pPr marL="2284852" indent="0">
              <a:buNone/>
              <a:defRPr sz="1599" b="1"/>
            </a:lvl6pPr>
            <a:lvl7pPr marL="2741822" indent="0">
              <a:buNone/>
              <a:defRPr sz="1599" b="1"/>
            </a:lvl7pPr>
            <a:lvl8pPr marL="3198793" indent="0">
              <a:buNone/>
              <a:defRPr sz="1599" b="1"/>
            </a:lvl8pPr>
            <a:lvl9pPr marL="3655764" indent="0">
              <a:buNone/>
              <a:defRPr sz="1599" b="1"/>
            </a:lvl9pPr>
          </a:lstStyle>
          <a:p>
            <a:pPr lvl="0"/>
            <a:r>
              <a:rPr lang="en-US"/>
              <a:t>Edit Master text styles</a:t>
            </a:r>
          </a:p>
        </p:txBody>
      </p:sp>
      <p:sp>
        <p:nvSpPr>
          <p:cNvPr id="4" name="Content Placeholder 3">
            <a:extLst>
              <a:ext uri="{FF2B5EF4-FFF2-40B4-BE49-F238E27FC236}">
                <a16:creationId xmlns:a16="http://schemas.microsoft.com/office/drawing/2014/main" id="{D9C2A35E-0489-440E-BABD-E7F96376808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D1AAB-2EAB-444C-BCF7-0FD54CD11990}"/>
              </a:ext>
            </a:extLst>
          </p:cNvPr>
          <p:cNvSpPr>
            <a:spLocks noGrp="1"/>
          </p:cNvSpPr>
          <p:nvPr>
            <p:ph type="body" sz="quarter" idx="3"/>
          </p:nvPr>
        </p:nvSpPr>
        <p:spPr>
          <a:xfrm>
            <a:off x="6172201" y="1681164"/>
            <a:ext cx="5183188" cy="823912"/>
          </a:xfrm>
        </p:spPr>
        <p:txBody>
          <a:bodyPr anchor="b"/>
          <a:lstStyle>
            <a:lvl1pPr marL="0" indent="0">
              <a:buNone/>
              <a:defRPr sz="2399" b="1"/>
            </a:lvl1pPr>
            <a:lvl2pPr marL="456970" indent="0">
              <a:buNone/>
              <a:defRPr sz="1999" b="1"/>
            </a:lvl2pPr>
            <a:lvl3pPr marL="913940" indent="0">
              <a:buNone/>
              <a:defRPr sz="1799" b="1"/>
            </a:lvl3pPr>
            <a:lvl4pPr marL="1370912" indent="0">
              <a:buNone/>
              <a:defRPr sz="1599" b="1"/>
            </a:lvl4pPr>
            <a:lvl5pPr marL="1827882" indent="0">
              <a:buNone/>
              <a:defRPr sz="1599" b="1"/>
            </a:lvl5pPr>
            <a:lvl6pPr marL="2284852" indent="0">
              <a:buNone/>
              <a:defRPr sz="1599" b="1"/>
            </a:lvl6pPr>
            <a:lvl7pPr marL="2741822" indent="0">
              <a:buNone/>
              <a:defRPr sz="1599" b="1"/>
            </a:lvl7pPr>
            <a:lvl8pPr marL="3198793" indent="0">
              <a:buNone/>
              <a:defRPr sz="1599" b="1"/>
            </a:lvl8pPr>
            <a:lvl9pPr marL="3655764" indent="0">
              <a:buNone/>
              <a:defRPr sz="1599" b="1"/>
            </a:lvl9pPr>
          </a:lstStyle>
          <a:p>
            <a:pPr lvl="0"/>
            <a:r>
              <a:rPr lang="en-US"/>
              <a:t>Edit Master text styles</a:t>
            </a:r>
          </a:p>
        </p:txBody>
      </p:sp>
      <p:sp>
        <p:nvSpPr>
          <p:cNvPr id="6" name="Content Placeholder 5">
            <a:extLst>
              <a:ext uri="{FF2B5EF4-FFF2-40B4-BE49-F238E27FC236}">
                <a16:creationId xmlns:a16="http://schemas.microsoft.com/office/drawing/2014/main" id="{A2BAB75D-5D06-4C56-BA4B-2141130B3610}"/>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9C94E6-797F-4E81-9958-DA9FC6387025}"/>
              </a:ext>
            </a:extLst>
          </p:cNvPr>
          <p:cNvSpPr>
            <a:spLocks noGrp="1"/>
          </p:cNvSpPr>
          <p:nvPr>
            <p:ph type="dt" sz="half" idx="10"/>
          </p:nvPr>
        </p:nvSpPr>
        <p:spPr/>
        <p:txBody>
          <a:bodyPr/>
          <a:lstStyle/>
          <a:p>
            <a:fld id="{FCA9A98B-25B5-42A7-9842-BFB772560408}" type="datetimeFigureOut">
              <a:rPr lang="en-US" smtClean="0"/>
              <a:t>9/23/2024</a:t>
            </a:fld>
            <a:endParaRPr lang="en-US"/>
          </a:p>
        </p:txBody>
      </p:sp>
      <p:sp>
        <p:nvSpPr>
          <p:cNvPr id="8" name="Footer Placeholder 7">
            <a:extLst>
              <a:ext uri="{FF2B5EF4-FFF2-40B4-BE49-F238E27FC236}">
                <a16:creationId xmlns:a16="http://schemas.microsoft.com/office/drawing/2014/main" id="{7E63BDA9-5BF5-467C-8F34-C07FC1DE1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C56B10-7F32-4644-AD8E-598D79BC9292}"/>
              </a:ext>
            </a:extLst>
          </p:cNvPr>
          <p:cNvSpPr>
            <a:spLocks noGrp="1"/>
          </p:cNvSpPr>
          <p:nvPr>
            <p:ph type="sldNum" sz="quarter" idx="12"/>
          </p:nvPr>
        </p:nvSpPr>
        <p:spPr/>
        <p:txBody>
          <a:bodyPr/>
          <a:lstStyle/>
          <a:p>
            <a:fld id="{103463A7-3C96-4DB8-BD97-A54A6EFA179B}" type="slidenum">
              <a:rPr lang="en-US" smtClean="0"/>
              <a:t>‹#›</a:t>
            </a:fld>
            <a:endParaRPr lang="en-US"/>
          </a:p>
        </p:txBody>
      </p:sp>
    </p:spTree>
    <p:extLst>
      <p:ext uri="{BB962C8B-B14F-4D97-AF65-F5344CB8AC3E}">
        <p14:creationId xmlns:p14="http://schemas.microsoft.com/office/powerpoint/2010/main" val="296344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1A43-F85B-4E4A-8CB5-3D6925CFB4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941079-07D4-4C31-92A3-57B25CBB3AD4}"/>
              </a:ext>
            </a:extLst>
          </p:cNvPr>
          <p:cNvSpPr>
            <a:spLocks noGrp="1"/>
          </p:cNvSpPr>
          <p:nvPr>
            <p:ph type="dt" sz="half" idx="10"/>
          </p:nvPr>
        </p:nvSpPr>
        <p:spPr/>
        <p:txBody>
          <a:bodyPr/>
          <a:lstStyle/>
          <a:p>
            <a:fld id="{FCA9A98B-25B5-42A7-9842-BFB772560408}" type="datetimeFigureOut">
              <a:rPr lang="en-US" smtClean="0"/>
              <a:t>9/23/2024</a:t>
            </a:fld>
            <a:endParaRPr lang="en-US"/>
          </a:p>
        </p:txBody>
      </p:sp>
      <p:sp>
        <p:nvSpPr>
          <p:cNvPr id="4" name="Footer Placeholder 3">
            <a:extLst>
              <a:ext uri="{FF2B5EF4-FFF2-40B4-BE49-F238E27FC236}">
                <a16:creationId xmlns:a16="http://schemas.microsoft.com/office/drawing/2014/main" id="{8B60E82A-DEB0-40A6-B2AF-AD4CF0C07F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981C5D-4280-4576-814E-C226F8E74BC8}"/>
              </a:ext>
            </a:extLst>
          </p:cNvPr>
          <p:cNvSpPr>
            <a:spLocks noGrp="1"/>
          </p:cNvSpPr>
          <p:nvPr>
            <p:ph type="sldNum" sz="quarter" idx="12"/>
          </p:nvPr>
        </p:nvSpPr>
        <p:spPr/>
        <p:txBody>
          <a:bodyPr/>
          <a:lstStyle/>
          <a:p>
            <a:fld id="{103463A7-3C96-4DB8-BD97-A54A6EFA179B}" type="slidenum">
              <a:rPr lang="en-US" smtClean="0"/>
              <a:t>‹#›</a:t>
            </a:fld>
            <a:endParaRPr lang="en-US"/>
          </a:p>
        </p:txBody>
      </p:sp>
    </p:spTree>
    <p:extLst>
      <p:ext uri="{BB962C8B-B14F-4D97-AF65-F5344CB8AC3E}">
        <p14:creationId xmlns:p14="http://schemas.microsoft.com/office/powerpoint/2010/main" val="35600083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4A1D7-BDBC-4DBE-B302-053042908D8D}"/>
              </a:ext>
            </a:extLst>
          </p:cNvPr>
          <p:cNvSpPr>
            <a:spLocks noGrp="1"/>
          </p:cNvSpPr>
          <p:nvPr>
            <p:ph type="dt" sz="half" idx="10"/>
          </p:nvPr>
        </p:nvSpPr>
        <p:spPr/>
        <p:txBody>
          <a:bodyPr/>
          <a:lstStyle/>
          <a:p>
            <a:fld id="{FCA9A98B-25B5-42A7-9842-BFB772560408}" type="datetimeFigureOut">
              <a:rPr lang="en-US" smtClean="0"/>
              <a:t>9/23/2024</a:t>
            </a:fld>
            <a:endParaRPr lang="en-US"/>
          </a:p>
        </p:txBody>
      </p:sp>
      <p:sp>
        <p:nvSpPr>
          <p:cNvPr id="3" name="Footer Placeholder 2">
            <a:extLst>
              <a:ext uri="{FF2B5EF4-FFF2-40B4-BE49-F238E27FC236}">
                <a16:creationId xmlns:a16="http://schemas.microsoft.com/office/drawing/2014/main" id="{FD97F6EE-7681-4221-B970-0AFCE1D6A4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5B4436-9AA1-4FB2-AC7D-23C93FCC2A40}"/>
              </a:ext>
            </a:extLst>
          </p:cNvPr>
          <p:cNvSpPr>
            <a:spLocks noGrp="1"/>
          </p:cNvSpPr>
          <p:nvPr>
            <p:ph type="sldNum" sz="quarter" idx="12"/>
          </p:nvPr>
        </p:nvSpPr>
        <p:spPr/>
        <p:txBody>
          <a:bodyPr/>
          <a:lstStyle/>
          <a:p>
            <a:fld id="{103463A7-3C96-4DB8-BD97-A54A6EFA179B}" type="slidenum">
              <a:rPr lang="en-US" smtClean="0"/>
              <a:t>‹#›</a:t>
            </a:fld>
            <a:endParaRPr lang="en-US"/>
          </a:p>
        </p:txBody>
      </p:sp>
    </p:spTree>
    <p:extLst>
      <p:ext uri="{BB962C8B-B14F-4D97-AF65-F5344CB8AC3E}">
        <p14:creationId xmlns:p14="http://schemas.microsoft.com/office/powerpoint/2010/main" val="35421533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0C6F-A713-4DC5-BEAA-88C4B94724D1}"/>
              </a:ext>
            </a:extLst>
          </p:cNvPr>
          <p:cNvSpPr>
            <a:spLocks noGrp="1"/>
          </p:cNvSpPr>
          <p:nvPr>
            <p:ph type="title"/>
          </p:nvPr>
        </p:nvSpPr>
        <p:spPr>
          <a:xfrm>
            <a:off x="839789" y="457200"/>
            <a:ext cx="3932237" cy="1600200"/>
          </a:xfrm>
        </p:spPr>
        <p:txBody>
          <a:bodyPr anchor="b"/>
          <a:lstStyle>
            <a:lvl1pPr>
              <a:defRPr sz="3198"/>
            </a:lvl1pPr>
          </a:lstStyle>
          <a:p>
            <a:r>
              <a:rPr lang="en-US"/>
              <a:t>Click to edit Master title style</a:t>
            </a:r>
          </a:p>
        </p:txBody>
      </p:sp>
      <p:sp>
        <p:nvSpPr>
          <p:cNvPr id="3" name="Content Placeholder 2">
            <a:extLst>
              <a:ext uri="{FF2B5EF4-FFF2-40B4-BE49-F238E27FC236}">
                <a16:creationId xmlns:a16="http://schemas.microsoft.com/office/drawing/2014/main" id="{0C267BFA-7666-4AD6-84D0-612769B48688}"/>
              </a:ext>
            </a:extLst>
          </p:cNvPr>
          <p:cNvSpPr>
            <a:spLocks noGrp="1"/>
          </p:cNvSpPr>
          <p:nvPr>
            <p:ph idx="1"/>
          </p:nvPr>
        </p:nvSpPr>
        <p:spPr>
          <a:xfrm>
            <a:off x="5183188" y="987426"/>
            <a:ext cx="6172200" cy="4873625"/>
          </a:xfrm>
        </p:spPr>
        <p:txBody>
          <a:bodyPr/>
          <a:lstStyle>
            <a:lvl1pPr>
              <a:defRPr sz="3198"/>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B3410B-C1F7-4F99-887F-0EECF4FF720B}"/>
              </a:ext>
            </a:extLst>
          </p:cNvPr>
          <p:cNvSpPr>
            <a:spLocks noGrp="1"/>
          </p:cNvSpPr>
          <p:nvPr>
            <p:ph type="body" sz="half" idx="2"/>
          </p:nvPr>
        </p:nvSpPr>
        <p:spPr>
          <a:xfrm>
            <a:off x="839789" y="2057400"/>
            <a:ext cx="3932237" cy="3811588"/>
          </a:xfrm>
        </p:spPr>
        <p:txBody>
          <a:bodyPr/>
          <a:lstStyle>
            <a:lvl1pPr marL="0" indent="0">
              <a:buNone/>
              <a:defRPr sz="1599"/>
            </a:lvl1pPr>
            <a:lvl2pPr marL="456970" indent="0">
              <a:buNone/>
              <a:defRPr sz="1399"/>
            </a:lvl2pPr>
            <a:lvl3pPr marL="913940" indent="0">
              <a:buNone/>
              <a:defRPr sz="1199"/>
            </a:lvl3pPr>
            <a:lvl4pPr marL="1370912" indent="0">
              <a:buNone/>
              <a:defRPr sz="1000"/>
            </a:lvl4pPr>
            <a:lvl5pPr marL="1827882" indent="0">
              <a:buNone/>
              <a:defRPr sz="1000"/>
            </a:lvl5pPr>
            <a:lvl6pPr marL="2284852" indent="0">
              <a:buNone/>
              <a:defRPr sz="1000"/>
            </a:lvl6pPr>
            <a:lvl7pPr marL="2741822" indent="0">
              <a:buNone/>
              <a:defRPr sz="1000"/>
            </a:lvl7pPr>
            <a:lvl8pPr marL="3198793" indent="0">
              <a:buNone/>
              <a:defRPr sz="1000"/>
            </a:lvl8pPr>
            <a:lvl9pPr marL="3655764"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BE30EC-AEE6-4123-995F-977101289C97}"/>
              </a:ext>
            </a:extLst>
          </p:cNvPr>
          <p:cNvSpPr>
            <a:spLocks noGrp="1"/>
          </p:cNvSpPr>
          <p:nvPr>
            <p:ph type="dt" sz="half" idx="10"/>
          </p:nvPr>
        </p:nvSpPr>
        <p:spPr/>
        <p:txBody>
          <a:bodyPr/>
          <a:lstStyle/>
          <a:p>
            <a:fld id="{FCA9A98B-25B5-42A7-9842-BFB772560408}" type="datetimeFigureOut">
              <a:rPr lang="en-US" smtClean="0"/>
              <a:t>9/23/2024</a:t>
            </a:fld>
            <a:endParaRPr lang="en-US"/>
          </a:p>
        </p:txBody>
      </p:sp>
      <p:sp>
        <p:nvSpPr>
          <p:cNvPr id="6" name="Footer Placeholder 5">
            <a:extLst>
              <a:ext uri="{FF2B5EF4-FFF2-40B4-BE49-F238E27FC236}">
                <a16:creationId xmlns:a16="http://schemas.microsoft.com/office/drawing/2014/main" id="{80240E6D-8893-4250-A36C-2C8162B7E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201BD-B1DD-4DA3-8B6A-BA3760D39F83}"/>
              </a:ext>
            </a:extLst>
          </p:cNvPr>
          <p:cNvSpPr>
            <a:spLocks noGrp="1"/>
          </p:cNvSpPr>
          <p:nvPr>
            <p:ph type="sldNum" sz="quarter" idx="12"/>
          </p:nvPr>
        </p:nvSpPr>
        <p:spPr/>
        <p:txBody>
          <a:bodyPr/>
          <a:lstStyle/>
          <a:p>
            <a:fld id="{103463A7-3C96-4DB8-BD97-A54A6EFA179B}" type="slidenum">
              <a:rPr lang="en-US" smtClean="0"/>
              <a:t>‹#›</a:t>
            </a:fld>
            <a:endParaRPr lang="en-US"/>
          </a:p>
        </p:txBody>
      </p:sp>
    </p:spTree>
    <p:extLst>
      <p:ext uri="{BB962C8B-B14F-4D97-AF65-F5344CB8AC3E}">
        <p14:creationId xmlns:p14="http://schemas.microsoft.com/office/powerpoint/2010/main" val="19461137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D2AD-B441-472B-8BF1-3A431C484740}"/>
              </a:ext>
            </a:extLst>
          </p:cNvPr>
          <p:cNvSpPr>
            <a:spLocks noGrp="1"/>
          </p:cNvSpPr>
          <p:nvPr>
            <p:ph type="title"/>
          </p:nvPr>
        </p:nvSpPr>
        <p:spPr>
          <a:xfrm>
            <a:off x="839789" y="457200"/>
            <a:ext cx="3932237" cy="1600200"/>
          </a:xfrm>
        </p:spPr>
        <p:txBody>
          <a:bodyPr anchor="b"/>
          <a:lstStyle>
            <a:lvl1pPr>
              <a:defRPr sz="3198"/>
            </a:lvl1pPr>
          </a:lstStyle>
          <a:p>
            <a:r>
              <a:rPr lang="en-US"/>
              <a:t>Click to edit Master title style</a:t>
            </a:r>
          </a:p>
        </p:txBody>
      </p:sp>
      <p:sp>
        <p:nvSpPr>
          <p:cNvPr id="3" name="Picture Placeholder 2">
            <a:extLst>
              <a:ext uri="{FF2B5EF4-FFF2-40B4-BE49-F238E27FC236}">
                <a16:creationId xmlns:a16="http://schemas.microsoft.com/office/drawing/2014/main" id="{6D9B8040-26E0-4ACF-8E6A-2F426E154766}"/>
              </a:ext>
            </a:extLst>
          </p:cNvPr>
          <p:cNvSpPr>
            <a:spLocks noGrp="1"/>
          </p:cNvSpPr>
          <p:nvPr>
            <p:ph type="pic" idx="1"/>
          </p:nvPr>
        </p:nvSpPr>
        <p:spPr>
          <a:xfrm>
            <a:off x="5183188" y="987426"/>
            <a:ext cx="6172200" cy="4873625"/>
          </a:xfrm>
        </p:spPr>
        <p:txBody>
          <a:bodyPr/>
          <a:lstStyle>
            <a:lvl1pPr marL="0" indent="0">
              <a:buNone/>
              <a:defRPr sz="3198"/>
            </a:lvl1pPr>
            <a:lvl2pPr marL="456970" indent="0">
              <a:buNone/>
              <a:defRPr sz="2799"/>
            </a:lvl2pPr>
            <a:lvl3pPr marL="913940" indent="0">
              <a:buNone/>
              <a:defRPr sz="2399"/>
            </a:lvl3pPr>
            <a:lvl4pPr marL="1370912" indent="0">
              <a:buNone/>
              <a:defRPr sz="1999"/>
            </a:lvl4pPr>
            <a:lvl5pPr marL="1827882" indent="0">
              <a:buNone/>
              <a:defRPr sz="1999"/>
            </a:lvl5pPr>
            <a:lvl6pPr marL="2284852" indent="0">
              <a:buNone/>
              <a:defRPr sz="1999"/>
            </a:lvl6pPr>
            <a:lvl7pPr marL="2741822" indent="0">
              <a:buNone/>
              <a:defRPr sz="1999"/>
            </a:lvl7pPr>
            <a:lvl8pPr marL="3198793" indent="0">
              <a:buNone/>
              <a:defRPr sz="1999"/>
            </a:lvl8pPr>
            <a:lvl9pPr marL="3655764" indent="0">
              <a:buNone/>
              <a:defRPr sz="1999"/>
            </a:lvl9pPr>
          </a:lstStyle>
          <a:p>
            <a:endParaRPr lang="en-US"/>
          </a:p>
        </p:txBody>
      </p:sp>
      <p:sp>
        <p:nvSpPr>
          <p:cNvPr id="4" name="Text Placeholder 3">
            <a:extLst>
              <a:ext uri="{FF2B5EF4-FFF2-40B4-BE49-F238E27FC236}">
                <a16:creationId xmlns:a16="http://schemas.microsoft.com/office/drawing/2014/main" id="{2DB86B3F-136E-4F88-9251-D5AE9821823A}"/>
              </a:ext>
            </a:extLst>
          </p:cNvPr>
          <p:cNvSpPr>
            <a:spLocks noGrp="1"/>
          </p:cNvSpPr>
          <p:nvPr>
            <p:ph type="body" sz="half" idx="2"/>
          </p:nvPr>
        </p:nvSpPr>
        <p:spPr>
          <a:xfrm>
            <a:off x="839789" y="2057400"/>
            <a:ext cx="3932237" cy="3811588"/>
          </a:xfrm>
        </p:spPr>
        <p:txBody>
          <a:bodyPr/>
          <a:lstStyle>
            <a:lvl1pPr marL="0" indent="0">
              <a:buNone/>
              <a:defRPr sz="1599"/>
            </a:lvl1pPr>
            <a:lvl2pPr marL="456970" indent="0">
              <a:buNone/>
              <a:defRPr sz="1399"/>
            </a:lvl2pPr>
            <a:lvl3pPr marL="913940" indent="0">
              <a:buNone/>
              <a:defRPr sz="1199"/>
            </a:lvl3pPr>
            <a:lvl4pPr marL="1370912" indent="0">
              <a:buNone/>
              <a:defRPr sz="1000"/>
            </a:lvl4pPr>
            <a:lvl5pPr marL="1827882" indent="0">
              <a:buNone/>
              <a:defRPr sz="1000"/>
            </a:lvl5pPr>
            <a:lvl6pPr marL="2284852" indent="0">
              <a:buNone/>
              <a:defRPr sz="1000"/>
            </a:lvl6pPr>
            <a:lvl7pPr marL="2741822" indent="0">
              <a:buNone/>
              <a:defRPr sz="1000"/>
            </a:lvl7pPr>
            <a:lvl8pPr marL="3198793" indent="0">
              <a:buNone/>
              <a:defRPr sz="1000"/>
            </a:lvl8pPr>
            <a:lvl9pPr marL="3655764"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08407A-F1C3-4B57-8109-2C02DD017131}"/>
              </a:ext>
            </a:extLst>
          </p:cNvPr>
          <p:cNvSpPr>
            <a:spLocks noGrp="1"/>
          </p:cNvSpPr>
          <p:nvPr>
            <p:ph type="dt" sz="half" idx="10"/>
          </p:nvPr>
        </p:nvSpPr>
        <p:spPr/>
        <p:txBody>
          <a:bodyPr/>
          <a:lstStyle/>
          <a:p>
            <a:fld id="{FCA9A98B-25B5-42A7-9842-BFB772560408}" type="datetimeFigureOut">
              <a:rPr lang="en-US" smtClean="0"/>
              <a:t>9/23/2024</a:t>
            </a:fld>
            <a:endParaRPr lang="en-US"/>
          </a:p>
        </p:txBody>
      </p:sp>
      <p:sp>
        <p:nvSpPr>
          <p:cNvPr id="6" name="Footer Placeholder 5">
            <a:extLst>
              <a:ext uri="{FF2B5EF4-FFF2-40B4-BE49-F238E27FC236}">
                <a16:creationId xmlns:a16="http://schemas.microsoft.com/office/drawing/2014/main" id="{BD62C69F-51F7-422B-A8C1-3438E98F9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32A44-35D1-44A4-B0EF-E8668C8EF12D}"/>
              </a:ext>
            </a:extLst>
          </p:cNvPr>
          <p:cNvSpPr>
            <a:spLocks noGrp="1"/>
          </p:cNvSpPr>
          <p:nvPr>
            <p:ph type="sldNum" sz="quarter" idx="12"/>
          </p:nvPr>
        </p:nvSpPr>
        <p:spPr/>
        <p:txBody>
          <a:bodyPr/>
          <a:lstStyle/>
          <a:p>
            <a:fld id="{103463A7-3C96-4DB8-BD97-A54A6EFA179B}" type="slidenum">
              <a:rPr lang="en-US" smtClean="0"/>
              <a:t>‹#›</a:t>
            </a:fld>
            <a:endParaRPr lang="en-US"/>
          </a:p>
        </p:txBody>
      </p:sp>
    </p:spTree>
    <p:extLst>
      <p:ext uri="{BB962C8B-B14F-4D97-AF65-F5344CB8AC3E}">
        <p14:creationId xmlns:p14="http://schemas.microsoft.com/office/powerpoint/2010/main" val="15445919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2C0D-B59D-4F23-B96E-9149DB5E29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6A2DE-66D4-48E0-B650-BC732079C7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0816C-6494-47C3-9ACD-F17E66FA3D32}"/>
              </a:ext>
            </a:extLst>
          </p:cNvPr>
          <p:cNvSpPr>
            <a:spLocks noGrp="1"/>
          </p:cNvSpPr>
          <p:nvPr>
            <p:ph type="dt" sz="half" idx="10"/>
          </p:nvPr>
        </p:nvSpPr>
        <p:spPr/>
        <p:txBody>
          <a:bodyPr/>
          <a:lstStyle/>
          <a:p>
            <a:fld id="{FCA9A98B-25B5-42A7-9842-BFB772560408}" type="datetimeFigureOut">
              <a:rPr lang="en-US" smtClean="0"/>
              <a:t>9/23/2024</a:t>
            </a:fld>
            <a:endParaRPr lang="en-US"/>
          </a:p>
        </p:txBody>
      </p:sp>
      <p:sp>
        <p:nvSpPr>
          <p:cNvPr id="5" name="Footer Placeholder 4">
            <a:extLst>
              <a:ext uri="{FF2B5EF4-FFF2-40B4-BE49-F238E27FC236}">
                <a16:creationId xmlns:a16="http://schemas.microsoft.com/office/drawing/2014/main" id="{B532343C-E046-4F83-B1DD-0413E153C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1BC4B-3FC8-4D35-B2CB-34F5B036AF74}"/>
              </a:ext>
            </a:extLst>
          </p:cNvPr>
          <p:cNvSpPr>
            <a:spLocks noGrp="1"/>
          </p:cNvSpPr>
          <p:nvPr>
            <p:ph type="sldNum" sz="quarter" idx="12"/>
          </p:nvPr>
        </p:nvSpPr>
        <p:spPr/>
        <p:txBody>
          <a:bodyPr/>
          <a:lstStyle/>
          <a:p>
            <a:fld id="{103463A7-3C96-4DB8-BD97-A54A6EFA179B}" type="slidenum">
              <a:rPr lang="en-US" smtClean="0"/>
              <a:t>‹#›</a:t>
            </a:fld>
            <a:endParaRPr lang="en-US"/>
          </a:p>
        </p:txBody>
      </p:sp>
    </p:spTree>
    <p:extLst>
      <p:ext uri="{BB962C8B-B14F-4D97-AF65-F5344CB8AC3E}">
        <p14:creationId xmlns:p14="http://schemas.microsoft.com/office/powerpoint/2010/main" val="9845111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E93C10-F51A-409C-9F1D-C082A54A28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F253D1-B72B-480F-9C0F-5E25BDED2A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D87A4-E2A1-4982-8BA9-F4DEA47A44D7}"/>
              </a:ext>
            </a:extLst>
          </p:cNvPr>
          <p:cNvSpPr>
            <a:spLocks noGrp="1"/>
          </p:cNvSpPr>
          <p:nvPr>
            <p:ph type="dt" sz="half" idx="10"/>
          </p:nvPr>
        </p:nvSpPr>
        <p:spPr/>
        <p:txBody>
          <a:bodyPr/>
          <a:lstStyle/>
          <a:p>
            <a:fld id="{FCA9A98B-25B5-42A7-9842-BFB772560408}" type="datetimeFigureOut">
              <a:rPr lang="en-US" smtClean="0"/>
              <a:t>9/23/2024</a:t>
            </a:fld>
            <a:endParaRPr lang="en-US"/>
          </a:p>
        </p:txBody>
      </p:sp>
      <p:sp>
        <p:nvSpPr>
          <p:cNvPr id="5" name="Footer Placeholder 4">
            <a:extLst>
              <a:ext uri="{FF2B5EF4-FFF2-40B4-BE49-F238E27FC236}">
                <a16:creationId xmlns:a16="http://schemas.microsoft.com/office/drawing/2014/main" id="{E2E32627-2C37-4FB2-9C13-0D68B1A62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87C43-0E21-4C83-8739-A67492E3CAB2}"/>
              </a:ext>
            </a:extLst>
          </p:cNvPr>
          <p:cNvSpPr>
            <a:spLocks noGrp="1"/>
          </p:cNvSpPr>
          <p:nvPr>
            <p:ph type="sldNum" sz="quarter" idx="12"/>
          </p:nvPr>
        </p:nvSpPr>
        <p:spPr/>
        <p:txBody>
          <a:bodyPr/>
          <a:lstStyle/>
          <a:p>
            <a:fld id="{103463A7-3C96-4DB8-BD97-A54A6EFA179B}" type="slidenum">
              <a:rPr lang="en-US" smtClean="0"/>
              <a:t>‹#›</a:t>
            </a:fld>
            <a:endParaRPr lang="en-US"/>
          </a:p>
        </p:txBody>
      </p:sp>
    </p:spTree>
    <p:extLst>
      <p:ext uri="{BB962C8B-B14F-4D97-AF65-F5344CB8AC3E}">
        <p14:creationId xmlns:p14="http://schemas.microsoft.com/office/powerpoint/2010/main" val="410512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FF1DC-1ACE-4F25-ADE6-C874485E87AA}"/>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5846E-F95A-4C9E-BD15-473BD25E614A}"/>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385AE-550D-4F7B-B74F-4F743590094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FCA9A98B-25B5-42A7-9842-BFB772560408}" type="datetimeFigureOut">
              <a:rPr lang="en-US" smtClean="0"/>
              <a:t>9/23/2024</a:t>
            </a:fld>
            <a:endParaRPr lang="en-US"/>
          </a:p>
        </p:txBody>
      </p:sp>
      <p:sp>
        <p:nvSpPr>
          <p:cNvPr id="5" name="Footer Placeholder 4">
            <a:extLst>
              <a:ext uri="{FF2B5EF4-FFF2-40B4-BE49-F238E27FC236}">
                <a16:creationId xmlns:a16="http://schemas.microsoft.com/office/drawing/2014/main" id="{9EA91F6D-0B7F-4C3E-84E4-71A809024667}"/>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83ED28-9E33-4ADD-9FBA-8EF2EBFAD1EF}"/>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103463A7-3C96-4DB8-BD97-A54A6EFA179B}" type="slidenum">
              <a:rPr lang="en-US" smtClean="0"/>
              <a:t>‹#›</a:t>
            </a:fld>
            <a:endParaRPr lang="en-US"/>
          </a:p>
        </p:txBody>
      </p:sp>
    </p:spTree>
    <p:extLst>
      <p:ext uri="{BB962C8B-B14F-4D97-AF65-F5344CB8AC3E}">
        <p14:creationId xmlns:p14="http://schemas.microsoft.com/office/powerpoint/2010/main" val="94991744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3940" rtl="0" eaLnBrk="1" latinLnBrk="0" hangingPunct="1">
        <a:lnSpc>
          <a:spcPct val="90000"/>
        </a:lnSpc>
        <a:spcBef>
          <a:spcPct val="0"/>
        </a:spcBef>
        <a:buNone/>
        <a:defRPr sz="4397" kern="1200">
          <a:solidFill>
            <a:schemeClr val="tx1"/>
          </a:solidFill>
          <a:latin typeface="+mj-lt"/>
          <a:ea typeface="+mj-ea"/>
          <a:cs typeface="+mj-cs"/>
        </a:defRPr>
      </a:lvl1pPr>
    </p:titleStyle>
    <p:bodyStyle>
      <a:lvl1pPr marL="228486" indent="-228486" algn="l" defTabSz="913940"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456" indent="-228486" algn="l" defTabSz="913940" rtl="0" eaLnBrk="1" latinLnBrk="0" hangingPunct="1">
        <a:lnSpc>
          <a:spcPct val="90000"/>
        </a:lnSpc>
        <a:spcBef>
          <a:spcPts val="499"/>
        </a:spcBef>
        <a:buFont typeface="Arial" panose="020B0604020202020204" pitchFamily="34" charset="0"/>
        <a:buChar char="•"/>
        <a:defRPr sz="2399" kern="1200">
          <a:solidFill>
            <a:schemeClr val="tx1"/>
          </a:solidFill>
          <a:latin typeface="+mn-lt"/>
          <a:ea typeface="+mn-ea"/>
          <a:cs typeface="+mn-cs"/>
        </a:defRPr>
      </a:lvl2pPr>
      <a:lvl3pPr marL="1142426" indent="-228486" algn="l" defTabSz="913940" rtl="0" eaLnBrk="1" latinLnBrk="0" hangingPunct="1">
        <a:lnSpc>
          <a:spcPct val="90000"/>
        </a:lnSpc>
        <a:spcBef>
          <a:spcPts val="499"/>
        </a:spcBef>
        <a:buFont typeface="Arial" panose="020B0604020202020204" pitchFamily="34" charset="0"/>
        <a:buChar char="•"/>
        <a:defRPr sz="1999" kern="1200">
          <a:solidFill>
            <a:schemeClr val="tx1"/>
          </a:solidFill>
          <a:latin typeface="+mn-lt"/>
          <a:ea typeface="+mn-ea"/>
          <a:cs typeface="+mn-cs"/>
        </a:defRPr>
      </a:lvl3pPr>
      <a:lvl4pPr marL="1599396" indent="-228486" algn="l" defTabSz="913940"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4pPr>
      <a:lvl5pPr marL="2056367" indent="-228486" algn="l" defTabSz="913940"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5pPr>
      <a:lvl6pPr marL="2513338" indent="-228486" algn="l" defTabSz="913940"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6pPr>
      <a:lvl7pPr marL="2970308" indent="-228486" algn="l" defTabSz="913940"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7pPr>
      <a:lvl8pPr marL="3427278" indent="-228486" algn="l" defTabSz="913940"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8pPr>
      <a:lvl9pPr marL="3884249" indent="-228486" algn="l" defTabSz="913940"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940" rtl="0" eaLnBrk="1" latinLnBrk="0" hangingPunct="1">
        <a:defRPr sz="1799" kern="1200">
          <a:solidFill>
            <a:schemeClr val="tx1"/>
          </a:solidFill>
          <a:latin typeface="+mn-lt"/>
          <a:ea typeface="+mn-ea"/>
          <a:cs typeface="+mn-cs"/>
        </a:defRPr>
      </a:lvl1pPr>
      <a:lvl2pPr marL="456970" algn="l" defTabSz="913940" rtl="0" eaLnBrk="1" latinLnBrk="0" hangingPunct="1">
        <a:defRPr sz="1799" kern="1200">
          <a:solidFill>
            <a:schemeClr val="tx1"/>
          </a:solidFill>
          <a:latin typeface="+mn-lt"/>
          <a:ea typeface="+mn-ea"/>
          <a:cs typeface="+mn-cs"/>
        </a:defRPr>
      </a:lvl2pPr>
      <a:lvl3pPr marL="913940" algn="l" defTabSz="913940" rtl="0" eaLnBrk="1" latinLnBrk="0" hangingPunct="1">
        <a:defRPr sz="1799" kern="1200">
          <a:solidFill>
            <a:schemeClr val="tx1"/>
          </a:solidFill>
          <a:latin typeface="+mn-lt"/>
          <a:ea typeface="+mn-ea"/>
          <a:cs typeface="+mn-cs"/>
        </a:defRPr>
      </a:lvl3pPr>
      <a:lvl4pPr marL="1370912" algn="l" defTabSz="913940" rtl="0" eaLnBrk="1" latinLnBrk="0" hangingPunct="1">
        <a:defRPr sz="1799" kern="1200">
          <a:solidFill>
            <a:schemeClr val="tx1"/>
          </a:solidFill>
          <a:latin typeface="+mn-lt"/>
          <a:ea typeface="+mn-ea"/>
          <a:cs typeface="+mn-cs"/>
        </a:defRPr>
      </a:lvl4pPr>
      <a:lvl5pPr marL="1827882" algn="l" defTabSz="913940" rtl="0" eaLnBrk="1" latinLnBrk="0" hangingPunct="1">
        <a:defRPr sz="1799" kern="1200">
          <a:solidFill>
            <a:schemeClr val="tx1"/>
          </a:solidFill>
          <a:latin typeface="+mn-lt"/>
          <a:ea typeface="+mn-ea"/>
          <a:cs typeface="+mn-cs"/>
        </a:defRPr>
      </a:lvl5pPr>
      <a:lvl6pPr marL="2284852" algn="l" defTabSz="913940" rtl="0" eaLnBrk="1" latinLnBrk="0" hangingPunct="1">
        <a:defRPr sz="1799" kern="1200">
          <a:solidFill>
            <a:schemeClr val="tx1"/>
          </a:solidFill>
          <a:latin typeface="+mn-lt"/>
          <a:ea typeface="+mn-ea"/>
          <a:cs typeface="+mn-cs"/>
        </a:defRPr>
      </a:lvl6pPr>
      <a:lvl7pPr marL="2741822" algn="l" defTabSz="913940" rtl="0" eaLnBrk="1" latinLnBrk="0" hangingPunct="1">
        <a:defRPr sz="1799" kern="1200">
          <a:solidFill>
            <a:schemeClr val="tx1"/>
          </a:solidFill>
          <a:latin typeface="+mn-lt"/>
          <a:ea typeface="+mn-ea"/>
          <a:cs typeface="+mn-cs"/>
        </a:defRPr>
      </a:lvl7pPr>
      <a:lvl8pPr marL="3198793" algn="l" defTabSz="913940" rtl="0" eaLnBrk="1" latinLnBrk="0" hangingPunct="1">
        <a:defRPr sz="1799" kern="1200">
          <a:solidFill>
            <a:schemeClr val="tx1"/>
          </a:solidFill>
          <a:latin typeface="+mn-lt"/>
          <a:ea typeface="+mn-ea"/>
          <a:cs typeface="+mn-cs"/>
        </a:defRPr>
      </a:lvl8pPr>
      <a:lvl9pPr marL="3655764" algn="l" defTabSz="913940"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andrewbain/1551540051/"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en.wikipedia.org/wiki/University_of_michigan" TargetMode="External"/><Relationship Id="rId1" Type="http://schemas.openxmlformats.org/officeDocument/2006/relationships/slideLayout" Target="../slideLayouts/slideLayout26.xml"/><Relationship Id="rId6" Type="http://schemas.openxmlformats.org/officeDocument/2006/relationships/hyperlink" Target="https://creativecommons.org/licenses/by-nc-sa/3.0/" TargetMode="External"/><Relationship Id="rId5" Type="http://schemas.openxmlformats.org/officeDocument/2006/relationships/hyperlink" Target="https://e110fall16forty.wordpress.com/2016/09/19/restorative-justice-vs-capital-punishment-r2/"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124B680-DC4D-43FC-924C-5A39BE04EF98}"/>
              </a:ext>
              <a:ext uri="{C183D7F6-B498-43B3-948B-1728B52AA6E4}">
                <adec:decorative xmlns:adec="http://schemas.microsoft.com/office/drawing/2017/decorative" val="1"/>
              </a:ext>
            </a:extLst>
          </p:cNvPr>
          <p:cNvPicPr>
            <a:picLocks noGrp="1" noChangeAspect="1"/>
          </p:cNvPicPr>
          <p:nvPr>
            <p:ph type="pic" sz="quarter" idx="10"/>
          </p:nvPr>
        </p:nvPicPr>
        <p:blipFill>
          <a:blip r:embed="rId2"/>
          <a:srcRect t="21585" b="21585"/>
          <a:stretch>
            <a:fillRect/>
          </a:stretch>
        </p:blipFill>
        <p:spPr>
          <a:xfrm>
            <a:off x="0" y="2239488"/>
            <a:ext cx="12192000" cy="4618512"/>
          </a:xfrm>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709411" y="182386"/>
            <a:ext cx="9575801" cy="891250"/>
          </a:xfrm>
        </p:spPr>
        <p:txBody>
          <a:bodyPr/>
          <a:lstStyle/>
          <a:p>
            <a:r>
              <a:rPr lang="en-US" dirty="0"/>
              <a:t>Informal facilitator and investigators</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838200" y="1702851"/>
            <a:ext cx="9575800" cy="338549"/>
          </a:xfrm>
        </p:spPr>
        <p:txBody>
          <a:bodyPr/>
          <a:lstStyle/>
          <a:p>
            <a:r>
              <a:rPr lang="en-US" dirty="0"/>
              <a:t>January 10, 2024</a:t>
            </a:r>
          </a:p>
        </p:txBody>
      </p:sp>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3935" dirty="0">
                <a:solidFill>
                  <a:srgbClr val="FFFFFF"/>
                </a:solidFill>
              </a:rPr>
              <a:t>Questions for Respondent</a:t>
            </a:r>
            <a:br>
              <a:rPr lang="en-US" sz="3935" dirty="0">
                <a:solidFill>
                  <a:srgbClr val="FFFFFF"/>
                </a:solidFill>
              </a:rPr>
            </a:br>
            <a:endParaRPr lang="en-US" sz="3935" dirty="0">
              <a:solidFill>
                <a:srgbClr val="FFFFFF"/>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134807" y="67208"/>
            <a:ext cx="7674209" cy="6799253"/>
          </a:xfrm>
        </p:spPr>
        <p:txBody>
          <a:bodyPr vert="horz" lIns="85683" tIns="42842" rIns="85683" bIns="42842" rtlCol="0" anchor="ctr">
            <a:normAutofit/>
          </a:bodyPr>
          <a:lstStyle/>
          <a:p>
            <a:pPr marL="0" indent="0">
              <a:buNone/>
            </a:pPr>
            <a:r>
              <a:rPr lang="en-US" sz="2600" dirty="0">
                <a:cs typeface="Calibri"/>
              </a:rPr>
              <a:t>What happened?</a:t>
            </a:r>
          </a:p>
          <a:p>
            <a:pPr marL="0" indent="0">
              <a:buNone/>
            </a:pPr>
            <a:r>
              <a:rPr lang="en-US" sz="2600" dirty="0">
                <a:cs typeface="Calibri"/>
              </a:rPr>
              <a:t>What were you thinking at the time?</a:t>
            </a:r>
          </a:p>
          <a:p>
            <a:pPr marL="0" indent="0">
              <a:buNone/>
            </a:pPr>
            <a:r>
              <a:rPr lang="en-US" sz="2600" dirty="0">
                <a:cs typeface="Calibri"/>
              </a:rPr>
              <a:t>What have you thought about since the incident?</a:t>
            </a:r>
          </a:p>
          <a:p>
            <a:pPr marL="0" indent="0">
              <a:buNone/>
            </a:pPr>
            <a:r>
              <a:rPr lang="en-US" sz="2600" dirty="0">
                <a:cs typeface="Calibri"/>
              </a:rPr>
              <a:t>Who do you think has been affected by your actions?</a:t>
            </a:r>
          </a:p>
          <a:p>
            <a:pPr marL="0" indent="0">
              <a:buNone/>
            </a:pPr>
            <a:r>
              <a:rPr lang="en-US" sz="2600" dirty="0">
                <a:cs typeface="Calibri"/>
              </a:rPr>
              <a:t>What do you think you need to do to make things right?</a:t>
            </a:r>
            <a:endParaRPr lang="en-US" sz="2400" dirty="0">
              <a:cs typeface="Calibri"/>
            </a:endParaRPr>
          </a:p>
        </p:txBody>
      </p:sp>
    </p:spTree>
    <p:extLst>
      <p:ext uri="{BB962C8B-B14F-4D97-AF65-F5344CB8AC3E}">
        <p14:creationId xmlns:p14="http://schemas.microsoft.com/office/powerpoint/2010/main" val="8100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581892" y="3727361"/>
            <a:ext cx="2902714" cy="1025525"/>
          </a:xfrm>
        </p:spPr>
        <p:txBody>
          <a:bodyPr/>
          <a:lstStyle/>
          <a:p>
            <a:r>
              <a:rPr lang="en-US" dirty="0"/>
              <a:t>Discussion</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p:txBody>
          <a:bodyPr>
            <a:normAutofit/>
          </a:bodyPr>
          <a:lstStyle/>
          <a:p>
            <a:r>
              <a:rPr lang="en-US" sz="2400" dirty="0"/>
              <a:t>Scheduling with shuttle diplomacy</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55313" y="1956155"/>
            <a:ext cx="3425894" cy="755650"/>
          </a:xfrm>
        </p:spPr>
        <p:txBody>
          <a:bodyPr>
            <a:noAutofit/>
          </a:bodyPr>
          <a:lstStyle/>
          <a:p>
            <a:r>
              <a:rPr lang="en-US" sz="2400" dirty="0"/>
              <a:t>Dealing with difficult parties/advisors and the role of the advisor</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4155313" y="3032600"/>
            <a:ext cx="3684820" cy="755650"/>
          </a:xfrm>
        </p:spPr>
        <p:txBody>
          <a:bodyPr>
            <a:normAutofit/>
          </a:bodyPr>
          <a:lstStyle/>
          <a:p>
            <a:r>
              <a:rPr lang="en-US" sz="2400" dirty="0"/>
              <a:t>Mediation vs informal resolution</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55313" y="3997236"/>
            <a:ext cx="4294206" cy="755650"/>
          </a:xfrm>
        </p:spPr>
        <p:txBody>
          <a:bodyPr>
            <a:normAutofit/>
          </a:bodyPr>
          <a:lstStyle/>
          <a:p>
            <a:r>
              <a:rPr lang="en-US" sz="2400" dirty="0"/>
              <a:t>Role of the facilitator</a:t>
            </a:r>
          </a:p>
        </p:txBody>
      </p:sp>
      <p:pic>
        <p:nvPicPr>
          <p:cNvPr id="12" name="Picture Placeholder 11">
            <a:extLst>
              <a:ext uri="{C183D7F6-B498-43B3-948B-1728B52AA6E4}">
                <adec:decorative xmlns:adec="http://schemas.microsoft.com/office/drawing/2017/decorative" val="1"/>
              </a:ext>
            </a:extLst>
          </p:cNvPr>
          <p:cNvPicPr>
            <a:picLocks noGrp="1" noChangeAspect="1"/>
          </p:cNvPicPr>
          <p:nvPr>
            <p:ph type="pic" sz="quarter" idx="12"/>
          </p:nvPr>
        </p:nvPicPr>
        <p:blipFill>
          <a:blip r:embed="rId2"/>
          <a:stretch>
            <a:fillRect/>
          </a:stretch>
        </p:blipFill>
        <p:spPr>
          <a:xfrm flipH="1">
            <a:off x="7962675" y="1080655"/>
            <a:ext cx="4229324" cy="4909801"/>
          </a:xfrm>
        </p:spPr>
      </p:pic>
    </p:spTree>
    <p:extLst>
      <p:ext uri="{BB962C8B-B14F-4D97-AF65-F5344CB8AC3E}">
        <p14:creationId xmlns:p14="http://schemas.microsoft.com/office/powerpoint/2010/main" val="69590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3935" dirty="0">
                <a:solidFill>
                  <a:srgbClr val="FFFFFF"/>
                </a:solidFill>
              </a:rPr>
              <a:t>Scenario 1</a:t>
            </a:r>
            <a:br>
              <a:rPr lang="en-US" sz="3935" dirty="0">
                <a:solidFill>
                  <a:srgbClr val="FFFFFF"/>
                </a:solidFill>
              </a:rPr>
            </a:br>
            <a:endParaRPr lang="en-US" sz="3935" dirty="0">
              <a:solidFill>
                <a:srgbClr val="FFFFFF"/>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134807" y="334689"/>
            <a:ext cx="7674209" cy="6304968"/>
          </a:xfrm>
        </p:spPr>
        <p:txBody>
          <a:bodyPr vert="horz" lIns="85683" tIns="42842" rIns="85683" bIns="42842" rtlCol="0" anchor="ctr">
            <a:normAutofit fontScale="85000" lnSpcReduction="20000"/>
          </a:bodyPr>
          <a:lstStyle/>
          <a:p>
            <a:pPr marL="0" indent="0">
              <a:buNone/>
            </a:pPr>
            <a:r>
              <a:rPr lang="en-US" dirty="0"/>
              <a:t>Fatima filed a formal sexual violence policy complaint against Cameron, a student who worked in the same lab. Informal resolution was pursued. Fatima wrote an impact statement, and requested as a remedy that Cameron read an impact statement back to her so that he could understand how the assault affected her. The administration set it up as an online meeting. A member of the conduct office attended as a support person for Cameron, and a member of the sexual violence response team was a support for Fatima. When Cameron read the statement to her, he did so in a flat voice, finishing by pointing out a few typos in the statement. When finished, he asked, “Are we done here?” Fatima agreed to end the meeting, but she spent the next hour debriefing with her support person and stated that this resolution was not what she wanted.</a:t>
            </a:r>
          </a:p>
          <a:p>
            <a:r>
              <a:rPr lang="en-US" i="1" dirty="0"/>
              <a:t>What steps of a process were skipped in this case?</a:t>
            </a:r>
          </a:p>
          <a:p>
            <a:r>
              <a:rPr lang="en-US" i="1" dirty="0"/>
              <a:t>Could this request have been handled differently to meet the needs of the survivor? How might that have affected the outcome?</a:t>
            </a:r>
          </a:p>
          <a:p>
            <a:r>
              <a:rPr lang="en-US" i="1" dirty="0"/>
              <a:t>What power dynamics exist in this scenario?</a:t>
            </a:r>
          </a:p>
          <a:p>
            <a:pPr marL="228478" indent="-228478"/>
            <a:endParaRPr lang="en-US" sz="2400" dirty="0">
              <a:cs typeface="Calibri"/>
            </a:endParaRPr>
          </a:p>
        </p:txBody>
      </p:sp>
      <p:sp>
        <p:nvSpPr>
          <p:cNvPr id="4" name="TextBox 3">
            <a:extLst>
              <a:ext uri="{FF2B5EF4-FFF2-40B4-BE49-F238E27FC236}">
                <a16:creationId xmlns:a16="http://schemas.microsoft.com/office/drawing/2014/main" id="{FFED6A37-5F79-4772-ACBF-4E4A0FF75EB7}"/>
              </a:ext>
            </a:extLst>
          </p:cNvPr>
          <p:cNvSpPr txBox="1"/>
          <p:nvPr/>
        </p:nvSpPr>
        <p:spPr>
          <a:xfrm>
            <a:off x="382983" y="4348848"/>
            <a:ext cx="3517708" cy="2462213"/>
          </a:xfrm>
          <a:prstGeom prst="rect">
            <a:avLst/>
          </a:prstGeom>
          <a:noFill/>
        </p:spPr>
        <p:txBody>
          <a:bodyPr wrap="square" rtlCol="0">
            <a:spAutoFit/>
          </a:bodyPr>
          <a:lstStyle/>
          <a:p>
            <a:r>
              <a:rPr lang="en-US" sz="1400" dirty="0" err="1">
                <a:solidFill>
                  <a:schemeClr val="bg1"/>
                </a:solidFill>
              </a:rPr>
              <a:t>Eerkes</a:t>
            </a:r>
            <a:r>
              <a:rPr lang="en-US" sz="1400" dirty="0">
                <a:solidFill>
                  <a:schemeClr val="bg1"/>
                </a:solidFill>
              </a:rPr>
              <a:t>, D., </a:t>
            </a:r>
            <a:r>
              <a:rPr lang="en-US" sz="1400" dirty="0" err="1">
                <a:solidFill>
                  <a:schemeClr val="bg1"/>
                </a:solidFill>
              </a:rPr>
              <a:t>Ketwaroo</a:t>
            </a:r>
            <a:r>
              <a:rPr lang="en-US" sz="1400" dirty="0">
                <a:solidFill>
                  <a:schemeClr val="bg1"/>
                </a:solidFill>
              </a:rPr>
              <a:t>-Green, J., Pearson, S., Reid, B., Hackett, C.,</a:t>
            </a:r>
          </a:p>
          <a:p>
            <a:r>
              <a:rPr lang="en-US" sz="1400" dirty="0" err="1">
                <a:solidFill>
                  <a:schemeClr val="bg1"/>
                </a:solidFill>
              </a:rPr>
              <a:t>Juurlink</a:t>
            </a:r>
            <a:r>
              <a:rPr lang="en-US" sz="1400" dirty="0">
                <a:solidFill>
                  <a:schemeClr val="bg1"/>
                </a:solidFill>
              </a:rPr>
              <a:t>, I., Martin, L., Scanlon, S., &amp; </a:t>
            </a:r>
            <a:r>
              <a:rPr lang="en-US" sz="1400" dirty="0" err="1">
                <a:solidFill>
                  <a:schemeClr val="bg1"/>
                </a:solidFill>
              </a:rPr>
              <a:t>Bokma</a:t>
            </a:r>
            <a:r>
              <a:rPr lang="en-US" sz="1400" dirty="0">
                <a:solidFill>
                  <a:schemeClr val="bg1"/>
                </a:solidFill>
              </a:rPr>
              <a:t>, S. (2021). Essential</a:t>
            </a:r>
          </a:p>
          <a:p>
            <a:r>
              <a:rPr lang="en-US" sz="1400" dirty="0">
                <a:solidFill>
                  <a:schemeClr val="bg1"/>
                </a:solidFill>
              </a:rPr>
              <a:t>Elements for Non-Punitive Accountability: a Workbook for Understanding</a:t>
            </a:r>
          </a:p>
          <a:p>
            <a:r>
              <a:rPr lang="en-US" sz="1400" dirty="0">
                <a:solidFill>
                  <a:schemeClr val="bg1"/>
                </a:solidFill>
              </a:rPr>
              <a:t>Alternative Responses to Campus Gender-Based Violence. Courage to Act:</a:t>
            </a:r>
          </a:p>
          <a:p>
            <a:r>
              <a:rPr lang="en-US" sz="1400" dirty="0">
                <a:solidFill>
                  <a:schemeClr val="bg1"/>
                </a:solidFill>
              </a:rPr>
              <a:t>Addressing and Preventing Gender-Based Violence at Post-Secondary</a:t>
            </a:r>
          </a:p>
          <a:p>
            <a:r>
              <a:rPr lang="en-US" sz="1400" dirty="0">
                <a:solidFill>
                  <a:schemeClr val="bg1"/>
                </a:solidFill>
              </a:rPr>
              <a:t>Institutions in Canada.</a:t>
            </a:r>
            <a:endParaRPr lang="en-US" sz="1400" i="1" dirty="0">
              <a:solidFill>
                <a:schemeClr val="bg1"/>
              </a:solidFill>
            </a:endParaRPr>
          </a:p>
        </p:txBody>
      </p:sp>
    </p:spTree>
    <p:extLst>
      <p:ext uri="{BB962C8B-B14F-4D97-AF65-F5344CB8AC3E}">
        <p14:creationId xmlns:p14="http://schemas.microsoft.com/office/powerpoint/2010/main" val="53024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3935" dirty="0">
                <a:solidFill>
                  <a:srgbClr val="FFFFFF"/>
                </a:solidFill>
              </a:rPr>
              <a:t>Scenario 2</a:t>
            </a:r>
            <a:br>
              <a:rPr lang="en-US" sz="3935" dirty="0">
                <a:solidFill>
                  <a:srgbClr val="FFFFFF"/>
                </a:solidFill>
              </a:rPr>
            </a:br>
            <a:endParaRPr lang="en-US" sz="3935" dirty="0">
              <a:solidFill>
                <a:srgbClr val="FFFFFF"/>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134807" y="67208"/>
            <a:ext cx="7674209" cy="6799253"/>
          </a:xfrm>
        </p:spPr>
        <p:txBody>
          <a:bodyPr vert="horz" lIns="85683" tIns="42842" rIns="85683" bIns="42842" rtlCol="0" anchor="ctr">
            <a:normAutofit fontScale="85000" lnSpcReduction="20000"/>
          </a:bodyPr>
          <a:lstStyle/>
          <a:p>
            <a:pPr marL="0" indent="0">
              <a:buNone/>
            </a:pPr>
            <a:r>
              <a:rPr lang="en-US" sz="2600" dirty="0"/>
              <a:t>Lou (they/them) is a first-year student living in residence. They had a great first semester, forming a close-knit social group with the others on the floor. Then one night at a party, a floormate and close friend of Lou’s tried to put his hand in their pants while the two of them were dancing. Lou reacted strongly, pushing the person away and yelling at them to “get away.” The rest of the group witnessed the incident, and over the next few weeks, many formed conflicting opinions about who did what, whose fault it was, and what should be done about it.</a:t>
            </a:r>
          </a:p>
          <a:p>
            <a:pPr marL="0" indent="0">
              <a:buNone/>
            </a:pPr>
            <a:endParaRPr lang="en-US" sz="2600" dirty="0"/>
          </a:p>
          <a:p>
            <a:pPr marL="0" indent="0">
              <a:buNone/>
            </a:pPr>
            <a:r>
              <a:rPr lang="en-US" sz="2600" dirty="0"/>
              <a:t>Lou became more and more uncomfortable living in that environment. They didn’t necessarily want the other student to be punished for what they did, but also wanted them to acknowledge that it was wrong and understand why it was so hurtful. Lou believed that making a complaint under the code of conduct would only make things worse and would do nothing to address the </a:t>
            </a:r>
            <a:r>
              <a:rPr lang="en-US" sz="2600" dirty="0" err="1"/>
              <a:t>rumours</a:t>
            </a:r>
            <a:r>
              <a:rPr lang="en-US" sz="2600" dirty="0"/>
              <a:t> continuing on the floor. They also did not want to move to another residence, but felt responsible for the rift that was forming among their formerly tight group of friends and felt harmed by the </a:t>
            </a:r>
            <a:r>
              <a:rPr lang="en-US" sz="2600" dirty="0" err="1"/>
              <a:t>rumours</a:t>
            </a:r>
            <a:r>
              <a:rPr lang="en-US" sz="2600" dirty="0"/>
              <a:t> as well as the initial incident.</a:t>
            </a:r>
          </a:p>
          <a:p>
            <a:pPr lvl="0"/>
            <a:r>
              <a:rPr lang="en-US" sz="2900" i="1" dirty="0"/>
              <a:t>How might informal resolution be used in this situation?</a:t>
            </a:r>
          </a:p>
          <a:p>
            <a:pPr lvl="0"/>
            <a:r>
              <a:rPr lang="en-US" sz="2900" i="1" dirty="0"/>
              <a:t>How could it be approached to meet the goals of the parties? </a:t>
            </a:r>
          </a:p>
          <a:p>
            <a:pPr marL="228478" indent="-228478"/>
            <a:endParaRPr lang="en-US" sz="2400" dirty="0">
              <a:cs typeface="Calibri"/>
            </a:endParaRPr>
          </a:p>
        </p:txBody>
      </p:sp>
      <p:sp>
        <p:nvSpPr>
          <p:cNvPr id="4" name="TextBox 3">
            <a:extLst>
              <a:ext uri="{FF2B5EF4-FFF2-40B4-BE49-F238E27FC236}">
                <a16:creationId xmlns:a16="http://schemas.microsoft.com/office/drawing/2014/main" id="{FFED6A37-5F79-4772-ACBF-4E4A0FF75EB7}"/>
              </a:ext>
            </a:extLst>
          </p:cNvPr>
          <p:cNvSpPr txBox="1"/>
          <p:nvPr/>
        </p:nvSpPr>
        <p:spPr>
          <a:xfrm>
            <a:off x="382983" y="4348848"/>
            <a:ext cx="3517708" cy="2462213"/>
          </a:xfrm>
          <a:prstGeom prst="rect">
            <a:avLst/>
          </a:prstGeom>
          <a:noFill/>
        </p:spPr>
        <p:txBody>
          <a:bodyPr wrap="square" rtlCol="0">
            <a:spAutoFit/>
          </a:bodyPr>
          <a:lstStyle/>
          <a:p>
            <a:r>
              <a:rPr lang="en-US" sz="1400" dirty="0" err="1">
                <a:solidFill>
                  <a:schemeClr val="bg1"/>
                </a:solidFill>
              </a:rPr>
              <a:t>Eerkes</a:t>
            </a:r>
            <a:r>
              <a:rPr lang="en-US" sz="1400" dirty="0">
                <a:solidFill>
                  <a:schemeClr val="bg1"/>
                </a:solidFill>
              </a:rPr>
              <a:t>, D., </a:t>
            </a:r>
            <a:r>
              <a:rPr lang="en-US" sz="1400" dirty="0" err="1">
                <a:solidFill>
                  <a:schemeClr val="bg1"/>
                </a:solidFill>
              </a:rPr>
              <a:t>Ketwaroo</a:t>
            </a:r>
            <a:r>
              <a:rPr lang="en-US" sz="1400" dirty="0">
                <a:solidFill>
                  <a:schemeClr val="bg1"/>
                </a:solidFill>
              </a:rPr>
              <a:t>-Green, J., Pearson, S., Reid, B., Hackett, C.,</a:t>
            </a:r>
          </a:p>
          <a:p>
            <a:r>
              <a:rPr lang="en-US" sz="1400" dirty="0" err="1">
                <a:solidFill>
                  <a:schemeClr val="bg1"/>
                </a:solidFill>
              </a:rPr>
              <a:t>Juurlink</a:t>
            </a:r>
            <a:r>
              <a:rPr lang="en-US" sz="1400" dirty="0">
                <a:solidFill>
                  <a:schemeClr val="bg1"/>
                </a:solidFill>
              </a:rPr>
              <a:t>, I., Martin, L., Scanlon, S., &amp; </a:t>
            </a:r>
            <a:r>
              <a:rPr lang="en-US" sz="1400" dirty="0" err="1">
                <a:solidFill>
                  <a:schemeClr val="bg1"/>
                </a:solidFill>
              </a:rPr>
              <a:t>Bokma</a:t>
            </a:r>
            <a:r>
              <a:rPr lang="en-US" sz="1400" dirty="0">
                <a:solidFill>
                  <a:schemeClr val="bg1"/>
                </a:solidFill>
              </a:rPr>
              <a:t>, S. (2021). Essential</a:t>
            </a:r>
          </a:p>
          <a:p>
            <a:r>
              <a:rPr lang="en-US" sz="1400" dirty="0">
                <a:solidFill>
                  <a:schemeClr val="bg1"/>
                </a:solidFill>
              </a:rPr>
              <a:t>Elements for Non-Punitive Accountability: a Workbook for Understanding</a:t>
            </a:r>
          </a:p>
          <a:p>
            <a:r>
              <a:rPr lang="en-US" sz="1400" dirty="0">
                <a:solidFill>
                  <a:schemeClr val="bg1"/>
                </a:solidFill>
              </a:rPr>
              <a:t>Alternative Responses to Campus Gender-Based Violence. Courage to Act:</a:t>
            </a:r>
          </a:p>
          <a:p>
            <a:r>
              <a:rPr lang="en-US" sz="1400" dirty="0">
                <a:solidFill>
                  <a:schemeClr val="bg1"/>
                </a:solidFill>
              </a:rPr>
              <a:t>Addressing and Preventing Gender-Based Violence at Post-Secondary</a:t>
            </a:r>
          </a:p>
          <a:p>
            <a:r>
              <a:rPr lang="en-US" sz="1400" dirty="0">
                <a:solidFill>
                  <a:schemeClr val="bg1"/>
                </a:solidFill>
              </a:rPr>
              <a:t>Institutions in Canada.</a:t>
            </a:r>
            <a:endParaRPr lang="en-US" sz="1400" i="1" dirty="0">
              <a:solidFill>
                <a:schemeClr val="bg1"/>
              </a:solidFill>
            </a:endParaRPr>
          </a:p>
        </p:txBody>
      </p:sp>
    </p:spTree>
    <p:extLst>
      <p:ext uri="{BB962C8B-B14F-4D97-AF65-F5344CB8AC3E}">
        <p14:creationId xmlns:p14="http://schemas.microsoft.com/office/powerpoint/2010/main" val="358542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67206A-41A0-4F7F-9E57-31E02271161C}"/>
              </a:ext>
            </a:extLst>
          </p:cNvPr>
          <p:cNvSpPr>
            <a:spLocks noGrp="1"/>
          </p:cNvSpPr>
          <p:nvPr>
            <p:ph type="title"/>
          </p:nvPr>
        </p:nvSpPr>
        <p:spPr/>
        <p:txBody>
          <a:bodyPr/>
          <a:lstStyle/>
          <a:p>
            <a:r>
              <a:rPr lang="en-US" dirty="0"/>
              <a:t>Investigators</a:t>
            </a:r>
          </a:p>
        </p:txBody>
      </p:sp>
      <p:sp>
        <p:nvSpPr>
          <p:cNvPr id="7" name="Text Placeholder 6">
            <a:extLst>
              <a:ext uri="{FF2B5EF4-FFF2-40B4-BE49-F238E27FC236}">
                <a16:creationId xmlns:a16="http://schemas.microsoft.com/office/drawing/2014/main" id="{3D7C08AB-B68D-41E2-9133-073592D9CF9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29927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3935" dirty="0">
                <a:solidFill>
                  <a:srgbClr val="FFFFFF"/>
                </a:solidFill>
              </a:rPr>
              <a:t>Agenda </a:t>
            </a:r>
            <a:endParaRPr lang="en-US" sz="3935" dirty="0">
              <a:solidFill>
                <a:srgbClr val="FFFFFF"/>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407694" y="334689"/>
            <a:ext cx="6957912" cy="6304968"/>
          </a:xfrm>
        </p:spPr>
        <p:txBody>
          <a:bodyPr vert="horz" lIns="85683" tIns="42842" rIns="85683" bIns="42842" rtlCol="0" anchor="ctr">
            <a:normAutofit/>
          </a:bodyPr>
          <a:lstStyle/>
          <a:p>
            <a:pPr marL="228478" indent="-228478"/>
            <a:r>
              <a:rPr lang="en-US" sz="2400" dirty="0">
                <a:cs typeface="Calibri"/>
              </a:rPr>
              <a:t>Notice requirements—checking in regarding notice</a:t>
            </a:r>
          </a:p>
          <a:p>
            <a:pPr marL="228478" indent="-228478"/>
            <a:r>
              <a:rPr lang="en-US" sz="2400" dirty="0">
                <a:cs typeface="Calibri"/>
              </a:rPr>
              <a:t>Pattern evidence</a:t>
            </a:r>
          </a:p>
          <a:p>
            <a:pPr marL="228478" indent="-228478"/>
            <a:r>
              <a:rPr lang="en-US" sz="2400" dirty="0">
                <a:cs typeface="Calibri"/>
              </a:rPr>
              <a:t>Incapacitation review</a:t>
            </a:r>
          </a:p>
          <a:p>
            <a:pPr marL="228478" indent="-228478"/>
            <a:r>
              <a:rPr lang="en-US" sz="2400" dirty="0">
                <a:cs typeface="Calibri"/>
              </a:rPr>
              <a:t>Investigation report drafting</a:t>
            </a:r>
          </a:p>
          <a:p>
            <a:pPr marL="685448" lvl="1" indent="-228478"/>
            <a:r>
              <a:rPr lang="en-US" sz="2400" dirty="0">
                <a:cs typeface="Calibri"/>
              </a:rPr>
              <a:t>Writing tips</a:t>
            </a:r>
          </a:p>
          <a:p>
            <a:pPr marL="685448" lvl="1" indent="-228478"/>
            <a:r>
              <a:rPr lang="en-US" sz="2400" dirty="0">
                <a:cs typeface="Calibri"/>
              </a:rPr>
              <a:t>Structure/sections</a:t>
            </a:r>
          </a:p>
          <a:p>
            <a:pPr marL="685448" lvl="1" indent="-228478"/>
            <a:r>
              <a:rPr lang="en-US" sz="2400" dirty="0">
                <a:cs typeface="Calibri"/>
              </a:rPr>
              <a:t>Use of charts</a:t>
            </a:r>
          </a:p>
        </p:txBody>
      </p:sp>
    </p:spTree>
    <p:extLst>
      <p:ext uri="{BB962C8B-B14F-4D97-AF65-F5344CB8AC3E}">
        <p14:creationId xmlns:p14="http://schemas.microsoft.com/office/powerpoint/2010/main" val="3599198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8072-EFBC-4FE8-9534-7E2D4BD30EE3}"/>
              </a:ext>
            </a:extLst>
          </p:cNvPr>
          <p:cNvSpPr>
            <a:spLocks noGrp="1"/>
          </p:cNvSpPr>
          <p:nvPr>
            <p:ph type="title"/>
          </p:nvPr>
        </p:nvSpPr>
        <p:spPr/>
        <p:txBody>
          <a:bodyPr/>
          <a:lstStyle/>
          <a:p>
            <a:r>
              <a:rPr lang="en-US" dirty="0"/>
              <a:t>Review of Investigation Requirements</a:t>
            </a:r>
          </a:p>
        </p:txBody>
      </p:sp>
      <p:graphicFrame>
        <p:nvGraphicFramePr>
          <p:cNvPr id="4" name="Content Placeholder 3">
            <a:extLst>
              <a:ext uri="{FF2B5EF4-FFF2-40B4-BE49-F238E27FC236}">
                <a16:creationId xmlns:a16="http://schemas.microsoft.com/office/drawing/2014/main" id="{55001FBA-46A9-48E8-A9FA-774D13D4D879}"/>
              </a:ext>
            </a:extLst>
          </p:cNvPr>
          <p:cNvGraphicFramePr>
            <a:graphicFrameLocks noGrp="1"/>
          </p:cNvGraphicFramePr>
          <p:nvPr>
            <p:ph idx="1"/>
            <p:extLst>
              <p:ext uri="{D42A27DB-BD31-4B8C-83A1-F6EECF244321}">
                <p14:modId xmlns:p14="http://schemas.microsoft.com/office/powerpoint/2010/main" val="3791108017"/>
              </p:ext>
            </p:extLst>
          </p:nvPr>
        </p:nvGraphicFramePr>
        <p:xfrm>
          <a:off x="838200" y="1825625"/>
          <a:ext cx="10515603" cy="3473196"/>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381093015"/>
                    </a:ext>
                  </a:extLst>
                </a:gridCol>
                <a:gridCol w="1502229">
                  <a:extLst>
                    <a:ext uri="{9D8B030D-6E8A-4147-A177-3AD203B41FA5}">
                      <a16:colId xmlns:a16="http://schemas.microsoft.com/office/drawing/2014/main" val="4250185301"/>
                    </a:ext>
                  </a:extLst>
                </a:gridCol>
                <a:gridCol w="1502229">
                  <a:extLst>
                    <a:ext uri="{9D8B030D-6E8A-4147-A177-3AD203B41FA5}">
                      <a16:colId xmlns:a16="http://schemas.microsoft.com/office/drawing/2014/main" val="9776145"/>
                    </a:ext>
                  </a:extLst>
                </a:gridCol>
                <a:gridCol w="1502229">
                  <a:extLst>
                    <a:ext uri="{9D8B030D-6E8A-4147-A177-3AD203B41FA5}">
                      <a16:colId xmlns:a16="http://schemas.microsoft.com/office/drawing/2014/main" val="390552471"/>
                    </a:ext>
                  </a:extLst>
                </a:gridCol>
                <a:gridCol w="1502229">
                  <a:extLst>
                    <a:ext uri="{9D8B030D-6E8A-4147-A177-3AD203B41FA5}">
                      <a16:colId xmlns:a16="http://schemas.microsoft.com/office/drawing/2014/main" val="3500183472"/>
                    </a:ext>
                  </a:extLst>
                </a:gridCol>
                <a:gridCol w="1502229">
                  <a:extLst>
                    <a:ext uri="{9D8B030D-6E8A-4147-A177-3AD203B41FA5}">
                      <a16:colId xmlns:a16="http://schemas.microsoft.com/office/drawing/2014/main" val="3122482488"/>
                    </a:ext>
                  </a:extLst>
                </a:gridCol>
                <a:gridCol w="1502229">
                  <a:extLst>
                    <a:ext uri="{9D8B030D-6E8A-4147-A177-3AD203B41FA5}">
                      <a16:colId xmlns:a16="http://schemas.microsoft.com/office/drawing/2014/main" val="3848524622"/>
                    </a:ext>
                  </a:extLst>
                </a:gridCol>
              </a:tblGrid>
              <a:tr h="370840">
                <a:tc>
                  <a:txBody>
                    <a:bodyPr/>
                    <a:lstStyle/>
                    <a:p>
                      <a:r>
                        <a:rPr lang="en-US" dirty="0"/>
                        <a:t>Formal Complaint</a:t>
                      </a:r>
                    </a:p>
                  </a:txBody>
                  <a:tcPr/>
                </a:tc>
                <a:tc>
                  <a:txBody>
                    <a:bodyPr/>
                    <a:lstStyle/>
                    <a:p>
                      <a:r>
                        <a:rPr lang="en-US" dirty="0"/>
                        <a:t>Notice of Allegations</a:t>
                      </a:r>
                    </a:p>
                  </a:txBody>
                  <a:tcPr/>
                </a:tc>
                <a:tc>
                  <a:txBody>
                    <a:bodyPr/>
                    <a:lstStyle/>
                    <a:p>
                      <a:r>
                        <a:rPr lang="en-US" dirty="0"/>
                        <a:t>Investigation</a:t>
                      </a:r>
                    </a:p>
                  </a:txBody>
                  <a:tcPr/>
                </a:tc>
                <a:tc>
                  <a:txBody>
                    <a:bodyPr/>
                    <a:lstStyle/>
                    <a:p>
                      <a:r>
                        <a:rPr lang="en-US" dirty="0"/>
                        <a:t>Evidence Review</a:t>
                      </a:r>
                    </a:p>
                  </a:txBody>
                  <a:tcPr/>
                </a:tc>
                <a:tc>
                  <a:txBody>
                    <a:bodyPr/>
                    <a:lstStyle/>
                    <a:p>
                      <a:r>
                        <a:rPr lang="en-US" dirty="0"/>
                        <a:t>Written Responses to Evidence</a:t>
                      </a:r>
                    </a:p>
                  </a:txBody>
                  <a:tcPr/>
                </a:tc>
                <a:tc>
                  <a:txBody>
                    <a:bodyPr/>
                    <a:lstStyle/>
                    <a:p>
                      <a:r>
                        <a:rPr lang="en-US" dirty="0"/>
                        <a:t>Investigative Report</a:t>
                      </a:r>
                    </a:p>
                  </a:txBody>
                  <a:tcPr/>
                </a:tc>
                <a:tc>
                  <a:txBody>
                    <a:bodyPr/>
                    <a:lstStyle/>
                    <a:p>
                      <a:r>
                        <a:rPr lang="en-US" dirty="0"/>
                        <a:t>Written Responses to Report</a:t>
                      </a:r>
                    </a:p>
                  </a:txBody>
                  <a:tcPr/>
                </a:tc>
                <a:extLst>
                  <a:ext uri="{0D108BD9-81ED-4DB2-BD59-A6C34878D82A}">
                    <a16:rowId xmlns:a16="http://schemas.microsoft.com/office/drawing/2014/main" val="695041961"/>
                  </a:ext>
                </a:extLst>
              </a:tr>
              <a:tr h="370840">
                <a:tc>
                  <a:txBody>
                    <a:bodyPr/>
                    <a:lstStyle/>
                    <a:p>
                      <a:r>
                        <a:rPr lang="en-US" dirty="0"/>
                        <a:t>Filed by Complainant or signed by Title IX Coordinator</a:t>
                      </a:r>
                    </a:p>
                  </a:txBody>
                  <a:tcPr/>
                </a:tc>
                <a:tc>
                  <a:txBody>
                    <a:bodyPr/>
                    <a:lstStyle/>
                    <a:p>
                      <a:r>
                        <a:rPr lang="en-US" dirty="0"/>
                        <a:t>With sufficient detail and time for a party to prepare for an initial interview</a:t>
                      </a:r>
                    </a:p>
                  </a:txBody>
                  <a:tcPr/>
                </a:tc>
                <a:tc>
                  <a:txBody>
                    <a:bodyPr/>
                    <a:lstStyle/>
                    <a:p>
                      <a:r>
                        <a:rPr lang="en-US" dirty="0"/>
                        <a:t>Thorough search for relevant facts and evidence</a:t>
                      </a:r>
                    </a:p>
                  </a:txBody>
                  <a:tcPr/>
                </a:tc>
                <a:tc>
                  <a:txBody>
                    <a:bodyPr/>
                    <a:lstStyle/>
                    <a:p>
                      <a:r>
                        <a:rPr lang="en-US" dirty="0"/>
                        <a:t>Of any evidence that is directly related to the allegations</a:t>
                      </a:r>
                    </a:p>
                  </a:txBody>
                  <a:tcPr/>
                </a:tc>
                <a:tc>
                  <a:txBody>
                    <a:bodyPr/>
                    <a:lstStyle/>
                    <a:p>
                      <a:r>
                        <a:rPr lang="en-US" dirty="0"/>
                        <a:t>10-day review period. Parties may submit written response</a:t>
                      </a:r>
                    </a:p>
                  </a:txBody>
                  <a:tcPr/>
                </a:tc>
                <a:tc>
                  <a:txBody>
                    <a:bodyPr/>
                    <a:lstStyle/>
                    <a:p>
                      <a:r>
                        <a:rPr lang="en-US" dirty="0"/>
                        <a:t>Fairly summarize relevant evidence.</a:t>
                      </a:r>
                    </a:p>
                    <a:p>
                      <a:r>
                        <a:rPr lang="en-US" dirty="0"/>
                        <a:t>Includes inculpatory and exculpatory evidence</a:t>
                      </a:r>
                    </a:p>
                  </a:txBody>
                  <a:tcPr/>
                </a:tc>
                <a:tc>
                  <a:txBody>
                    <a:bodyPr/>
                    <a:lstStyle/>
                    <a:p>
                      <a:r>
                        <a:rPr lang="en-US" dirty="0"/>
                        <a:t>10-day review period</a:t>
                      </a:r>
                    </a:p>
                    <a:p>
                      <a:r>
                        <a:rPr lang="en-US" dirty="0"/>
                        <a:t>Parties may submit written response</a:t>
                      </a:r>
                    </a:p>
                  </a:txBody>
                  <a:tcPr/>
                </a:tc>
                <a:extLst>
                  <a:ext uri="{0D108BD9-81ED-4DB2-BD59-A6C34878D82A}">
                    <a16:rowId xmlns:a16="http://schemas.microsoft.com/office/drawing/2014/main" val="2991221985"/>
                  </a:ext>
                </a:extLst>
              </a:tr>
            </a:tbl>
          </a:graphicData>
        </a:graphic>
      </p:graphicFrame>
    </p:spTree>
    <p:extLst>
      <p:ext uri="{BB962C8B-B14F-4D97-AF65-F5344CB8AC3E}">
        <p14:creationId xmlns:p14="http://schemas.microsoft.com/office/powerpoint/2010/main" val="289883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fontScale="90000"/>
          </a:bodyPr>
          <a:lstStyle/>
          <a:p>
            <a:pPr algn="r"/>
            <a:r>
              <a:rPr lang="en-US" sz="3935" dirty="0">
                <a:solidFill>
                  <a:srgbClr val="FFFFFF"/>
                </a:solidFill>
              </a:rPr>
              <a:t>Checkpoints for Additional policy Violations/</a:t>
            </a:r>
            <a:br>
              <a:rPr lang="en-US" sz="3935" dirty="0">
                <a:solidFill>
                  <a:srgbClr val="FFFFFF"/>
                </a:solidFill>
              </a:rPr>
            </a:br>
            <a:r>
              <a:rPr lang="en-US" sz="3935" dirty="0">
                <a:solidFill>
                  <a:srgbClr val="FFFFFF"/>
                </a:solidFill>
              </a:rPr>
              <a:t>Title IX Mandatory Dismissal </a:t>
            </a:r>
            <a:endParaRPr lang="en-US" sz="3935" dirty="0">
              <a:solidFill>
                <a:srgbClr val="FFFFFF"/>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407694" y="334689"/>
            <a:ext cx="6957912" cy="6304968"/>
          </a:xfrm>
        </p:spPr>
        <p:txBody>
          <a:bodyPr vert="horz" lIns="85683" tIns="42842" rIns="85683" bIns="42842" rtlCol="0" anchor="ctr">
            <a:normAutofit/>
          </a:bodyPr>
          <a:lstStyle/>
          <a:p>
            <a:pPr marL="228478" indent="-228478"/>
            <a:r>
              <a:rPr lang="en-US" sz="2400" dirty="0"/>
              <a:t>Post Complainant interview</a:t>
            </a:r>
          </a:p>
          <a:p>
            <a:pPr marL="228478" indent="-228478"/>
            <a:r>
              <a:rPr lang="en-US" sz="2400" dirty="0">
                <a:cs typeface="Calibri"/>
              </a:rPr>
              <a:t>Post Respondent interview</a:t>
            </a:r>
          </a:p>
          <a:p>
            <a:pPr marL="228478" indent="-228478"/>
            <a:r>
              <a:rPr lang="en-US" sz="2400" dirty="0">
                <a:cs typeface="Calibri"/>
              </a:rPr>
              <a:t>Post evidence review and response</a:t>
            </a:r>
          </a:p>
        </p:txBody>
      </p:sp>
    </p:spTree>
    <p:extLst>
      <p:ext uri="{BB962C8B-B14F-4D97-AF65-F5344CB8AC3E}">
        <p14:creationId xmlns:p14="http://schemas.microsoft.com/office/powerpoint/2010/main" val="114427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4000" dirty="0">
                <a:solidFill>
                  <a:schemeClr val="bg1"/>
                </a:solidFill>
              </a:rPr>
              <a:t>Other Reports of Misconduct</a:t>
            </a:r>
            <a:r>
              <a:rPr lang="en-US" sz="3935" dirty="0">
                <a:solidFill>
                  <a:schemeClr val="bg1"/>
                </a:solidFill>
              </a:rPr>
              <a:t> </a:t>
            </a:r>
            <a:endParaRPr lang="en-US" sz="3935" dirty="0">
              <a:solidFill>
                <a:schemeClr val="bg1"/>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407694" y="334689"/>
            <a:ext cx="6957912" cy="6304968"/>
          </a:xfrm>
        </p:spPr>
        <p:txBody>
          <a:bodyPr vert="horz" lIns="85683" tIns="42842" rIns="85683" bIns="42842" rtlCol="0" anchor="ctr">
            <a:normAutofit/>
          </a:bodyPr>
          <a:lstStyle/>
          <a:p>
            <a:r>
              <a:rPr lang="en-US" dirty="0"/>
              <a:t>Regulations do not prohibit the use of prior or subsequent misconduct, so permitted if relevant.</a:t>
            </a:r>
          </a:p>
          <a:p>
            <a:r>
              <a:rPr lang="en-US" dirty="0"/>
              <a:t>May be relevant to demonstrate:</a:t>
            </a:r>
          </a:p>
          <a:p>
            <a:pPr lvl="1"/>
            <a:r>
              <a:rPr lang="en-US" dirty="0"/>
              <a:t>Intent/knowledge/state of mind</a:t>
            </a:r>
          </a:p>
          <a:p>
            <a:pPr lvl="1"/>
            <a:r>
              <a:rPr lang="en-US" dirty="0"/>
              <a:t>Motive</a:t>
            </a:r>
          </a:p>
          <a:p>
            <a:pPr lvl="1"/>
            <a:r>
              <a:rPr lang="en-US" dirty="0"/>
              <a:t>Opportunity</a:t>
            </a:r>
          </a:p>
          <a:p>
            <a:pPr lvl="1"/>
            <a:r>
              <a:rPr lang="en-US" dirty="0"/>
              <a:t>Lack of mistake</a:t>
            </a:r>
          </a:p>
          <a:p>
            <a:pPr lvl="1"/>
            <a:r>
              <a:rPr lang="en-US" dirty="0"/>
              <a:t>Pattern</a:t>
            </a:r>
          </a:p>
          <a:p>
            <a:pPr lvl="1"/>
            <a:r>
              <a:rPr lang="en-US" dirty="0"/>
              <a:t>Identity</a:t>
            </a:r>
          </a:p>
        </p:txBody>
      </p:sp>
    </p:spTree>
    <p:extLst>
      <p:ext uri="{BB962C8B-B14F-4D97-AF65-F5344CB8AC3E}">
        <p14:creationId xmlns:p14="http://schemas.microsoft.com/office/powerpoint/2010/main" val="194226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4000" dirty="0">
                <a:solidFill>
                  <a:schemeClr val="bg1"/>
                </a:solidFill>
              </a:rPr>
              <a:t>Incapacitation: Get Detailed Information</a:t>
            </a:r>
            <a:r>
              <a:rPr lang="en-US" sz="3935" dirty="0">
                <a:solidFill>
                  <a:schemeClr val="bg1"/>
                </a:solidFill>
              </a:rPr>
              <a:t> </a:t>
            </a:r>
            <a:endParaRPr lang="en-US" sz="3935" dirty="0">
              <a:solidFill>
                <a:schemeClr val="bg1"/>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407694" y="334689"/>
            <a:ext cx="6957912" cy="6304968"/>
          </a:xfrm>
        </p:spPr>
        <p:txBody>
          <a:bodyPr vert="horz" lIns="85683" tIns="42842" rIns="85683" bIns="42842" rtlCol="0" anchor="ctr">
            <a:normAutofit/>
          </a:bodyPr>
          <a:lstStyle/>
          <a:p>
            <a:r>
              <a:rPr lang="en-US" dirty="0"/>
              <a:t>Timeframe Complainant consumed alcohol</a:t>
            </a:r>
          </a:p>
          <a:p>
            <a:r>
              <a:rPr lang="en-US" dirty="0"/>
              <a:t>Number of drinks</a:t>
            </a:r>
          </a:p>
          <a:p>
            <a:r>
              <a:rPr lang="en-US" dirty="0"/>
              <a:t>For each drink: </a:t>
            </a:r>
          </a:p>
          <a:p>
            <a:pPr lvl="1"/>
            <a:r>
              <a:rPr lang="en-US" dirty="0"/>
              <a:t>Type</a:t>
            </a:r>
          </a:p>
          <a:p>
            <a:pPr lvl="1"/>
            <a:r>
              <a:rPr lang="en-US" dirty="0"/>
              <a:t>Mixed? Who mixed it?</a:t>
            </a:r>
          </a:p>
          <a:p>
            <a:pPr lvl="1"/>
            <a:r>
              <a:rPr lang="en-US" dirty="0"/>
              <a:t>How was it served?</a:t>
            </a:r>
          </a:p>
          <a:p>
            <a:r>
              <a:rPr lang="en-US" dirty="0"/>
              <a:t>List of others present and when they were there</a:t>
            </a:r>
          </a:p>
          <a:p>
            <a:r>
              <a:rPr lang="en-US" dirty="0"/>
              <a:t>Any drugs consumed?</a:t>
            </a:r>
          </a:p>
        </p:txBody>
      </p:sp>
    </p:spTree>
    <p:extLst>
      <p:ext uri="{BB962C8B-B14F-4D97-AF65-F5344CB8AC3E}">
        <p14:creationId xmlns:p14="http://schemas.microsoft.com/office/powerpoint/2010/main" val="183345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581892" y="3727361"/>
            <a:ext cx="2902714" cy="1025525"/>
          </a:xfrm>
        </p:spPr>
        <p:txBody>
          <a:bodyPr/>
          <a:lstStyle/>
          <a:p>
            <a:r>
              <a:rPr lang="en-US" dirty="0"/>
              <a:t>Discussion</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p:txBody>
          <a:bodyPr>
            <a:normAutofit/>
          </a:bodyPr>
          <a:lstStyle/>
          <a:p>
            <a:r>
              <a:rPr lang="en-US" sz="2400" dirty="0"/>
              <a:t>Scheduling with shuttle diplomacy</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55313" y="1956155"/>
            <a:ext cx="3425894" cy="755650"/>
          </a:xfrm>
        </p:spPr>
        <p:txBody>
          <a:bodyPr>
            <a:noAutofit/>
          </a:bodyPr>
          <a:lstStyle/>
          <a:p>
            <a:r>
              <a:rPr lang="en-US" sz="2400" dirty="0"/>
              <a:t>Dealing with difficult parties/advisors and the role of the advisor</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4155313" y="3032600"/>
            <a:ext cx="3684820" cy="755650"/>
          </a:xfrm>
        </p:spPr>
        <p:txBody>
          <a:bodyPr>
            <a:normAutofit/>
          </a:bodyPr>
          <a:lstStyle/>
          <a:p>
            <a:r>
              <a:rPr lang="en-US" sz="2400" dirty="0"/>
              <a:t>Mediation vs informal resolution</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55313" y="4018623"/>
            <a:ext cx="4294206" cy="755650"/>
          </a:xfrm>
        </p:spPr>
        <p:txBody>
          <a:bodyPr>
            <a:normAutofit/>
          </a:bodyPr>
          <a:lstStyle/>
          <a:p>
            <a:r>
              <a:rPr lang="en-US" sz="2400" dirty="0"/>
              <a:t>Role of the facilitator</a:t>
            </a:r>
          </a:p>
        </p:txBody>
      </p:sp>
      <p:pic>
        <p:nvPicPr>
          <p:cNvPr id="12" name="Picture Placeholder 11">
            <a:extLst>
              <a:ext uri="{C183D7F6-B498-43B3-948B-1728B52AA6E4}">
                <adec:decorative xmlns:adec="http://schemas.microsoft.com/office/drawing/2017/decorative" val="1"/>
              </a:ext>
            </a:extLst>
          </p:cNvPr>
          <p:cNvPicPr>
            <a:picLocks noGrp="1" noChangeAspect="1"/>
          </p:cNvPicPr>
          <p:nvPr>
            <p:ph type="pic" sz="quarter" idx="12"/>
          </p:nvPr>
        </p:nvPicPr>
        <p:blipFill>
          <a:blip r:embed="rId2"/>
          <a:stretch>
            <a:fillRect/>
          </a:stretch>
        </p:blipFill>
        <p:spPr>
          <a:xfrm flipH="1">
            <a:off x="7962675" y="1080655"/>
            <a:ext cx="4229324" cy="4909801"/>
          </a:xfrm>
        </p:spPr>
      </p:pic>
    </p:spTree>
    <p:extLst>
      <p:ext uri="{BB962C8B-B14F-4D97-AF65-F5344CB8AC3E}">
        <p14:creationId xmlns:p14="http://schemas.microsoft.com/office/powerpoint/2010/main" val="250365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4000" dirty="0">
                <a:solidFill>
                  <a:schemeClr val="bg1"/>
                </a:solidFill>
              </a:rPr>
              <a:t>Incapacitation: Get Detailed Information</a:t>
            </a:r>
            <a:r>
              <a:rPr lang="en-US" sz="3935" dirty="0">
                <a:solidFill>
                  <a:schemeClr val="bg1"/>
                </a:solidFill>
              </a:rPr>
              <a:t> </a:t>
            </a:r>
            <a:endParaRPr lang="en-US" sz="3935" dirty="0">
              <a:solidFill>
                <a:schemeClr val="bg1"/>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407694" y="334689"/>
            <a:ext cx="6957912" cy="6304968"/>
          </a:xfrm>
        </p:spPr>
        <p:txBody>
          <a:bodyPr vert="horz" lIns="85683" tIns="42842" rIns="85683" bIns="42842" rtlCol="0" anchor="ctr">
            <a:normAutofit/>
          </a:bodyPr>
          <a:lstStyle/>
          <a:p>
            <a:r>
              <a:rPr lang="en-US" dirty="0"/>
              <a:t>Additional factors that can affect impact of alcohol</a:t>
            </a:r>
          </a:p>
          <a:p>
            <a:pPr lvl="1"/>
            <a:r>
              <a:rPr lang="en-US" dirty="0"/>
              <a:t>Food consumed (was it normal or abnormal for person)</a:t>
            </a:r>
          </a:p>
          <a:p>
            <a:pPr lvl="1"/>
            <a:r>
              <a:rPr lang="en-US" dirty="0"/>
              <a:t>Height and weight</a:t>
            </a:r>
          </a:p>
          <a:p>
            <a:pPr lvl="1"/>
            <a:r>
              <a:rPr lang="en-US" dirty="0"/>
              <a:t>Medications taken that night</a:t>
            </a:r>
          </a:p>
          <a:p>
            <a:pPr lvl="1"/>
            <a:r>
              <a:rPr lang="en-US" dirty="0"/>
              <a:t>Different sleep patterns than normal</a:t>
            </a:r>
          </a:p>
          <a:p>
            <a:pPr lvl="1"/>
            <a:r>
              <a:rPr lang="en-US" dirty="0"/>
              <a:t>Illness</a:t>
            </a:r>
          </a:p>
          <a:p>
            <a:pPr lvl="1"/>
            <a:r>
              <a:rPr lang="en-US" dirty="0"/>
              <a:t>Hydration level</a:t>
            </a:r>
          </a:p>
          <a:p>
            <a:pPr lvl="1"/>
            <a:r>
              <a:rPr lang="en-US" dirty="0"/>
              <a:t>History of blackouts</a:t>
            </a:r>
          </a:p>
        </p:txBody>
      </p:sp>
    </p:spTree>
    <p:extLst>
      <p:ext uri="{BB962C8B-B14F-4D97-AF65-F5344CB8AC3E}">
        <p14:creationId xmlns:p14="http://schemas.microsoft.com/office/powerpoint/2010/main" val="3052175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4000" dirty="0">
                <a:solidFill>
                  <a:schemeClr val="bg1"/>
                </a:solidFill>
              </a:rPr>
              <a:t>Incapacitation: Get Detailed Information</a:t>
            </a:r>
            <a:r>
              <a:rPr lang="en-US" sz="3935" dirty="0">
                <a:solidFill>
                  <a:schemeClr val="bg1"/>
                </a:solidFill>
              </a:rPr>
              <a:t> </a:t>
            </a:r>
            <a:endParaRPr lang="en-US" sz="3935" dirty="0">
              <a:solidFill>
                <a:schemeClr val="bg1"/>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407694" y="334689"/>
            <a:ext cx="6957912" cy="6304968"/>
          </a:xfrm>
        </p:spPr>
        <p:txBody>
          <a:bodyPr vert="horz" lIns="85683" tIns="42842" rIns="85683" bIns="42842" rtlCol="0" anchor="ctr">
            <a:normAutofit/>
          </a:bodyPr>
          <a:lstStyle/>
          <a:p>
            <a:r>
              <a:rPr lang="en-US" dirty="0"/>
              <a:t>Complainant’s internal experience of own intoxication</a:t>
            </a:r>
          </a:p>
          <a:p>
            <a:pPr lvl="1"/>
            <a:r>
              <a:rPr lang="en-US" dirty="0"/>
              <a:t>The bookends of memory</a:t>
            </a:r>
          </a:p>
          <a:p>
            <a:pPr lvl="1"/>
            <a:r>
              <a:rPr lang="en-US" dirty="0"/>
              <a:t>Physical impairments</a:t>
            </a:r>
          </a:p>
          <a:p>
            <a:pPr lvl="1"/>
            <a:r>
              <a:rPr lang="en-US" dirty="0"/>
              <a:t>Cognitive impairments</a:t>
            </a:r>
          </a:p>
          <a:p>
            <a:pPr lvl="1"/>
            <a:r>
              <a:rPr lang="en-US" dirty="0"/>
              <a:t>Verbal impairments</a:t>
            </a:r>
          </a:p>
          <a:p>
            <a:pPr lvl="1"/>
            <a:r>
              <a:rPr lang="en-US" dirty="0"/>
              <a:t>Any other effects?</a:t>
            </a:r>
          </a:p>
        </p:txBody>
      </p:sp>
    </p:spTree>
    <p:extLst>
      <p:ext uri="{BB962C8B-B14F-4D97-AF65-F5344CB8AC3E}">
        <p14:creationId xmlns:p14="http://schemas.microsoft.com/office/powerpoint/2010/main" val="164860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4000" dirty="0">
                <a:solidFill>
                  <a:schemeClr val="bg1"/>
                </a:solidFill>
              </a:rPr>
              <a:t>Incapacitation: Get Detailed Information</a:t>
            </a:r>
            <a:r>
              <a:rPr lang="en-US" sz="3935" dirty="0">
                <a:solidFill>
                  <a:schemeClr val="bg1"/>
                </a:solidFill>
              </a:rPr>
              <a:t> </a:t>
            </a:r>
            <a:endParaRPr lang="en-US" sz="3935" dirty="0">
              <a:solidFill>
                <a:schemeClr val="bg1"/>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407694" y="334689"/>
            <a:ext cx="6957912" cy="6304968"/>
          </a:xfrm>
        </p:spPr>
        <p:txBody>
          <a:bodyPr vert="horz" lIns="85683" tIns="42842" rIns="85683" bIns="42842" rtlCol="0" anchor="ctr">
            <a:normAutofit/>
          </a:bodyPr>
          <a:lstStyle/>
          <a:p>
            <a:r>
              <a:rPr lang="en-US" dirty="0"/>
              <a:t>Other individual’s observations:</a:t>
            </a:r>
          </a:p>
          <a:p>
            <a:pPr lvl="1"/>
            <a:r>
              <a:rPr lang="en-US" dirty="0"/>
              <a:t>Observations of Complainant’s consumption</a:t>
            </a:r>
          </a:p>
          <a:p>
            <a:pPr lvl="1"/>
            <a:r>
              <a:rPr lang="en-US" dirty="0"/>
              <a:t>Physical impairments?</a:t>
            </a:r>
          </a:p>
          <a:p>
            <a:pPr lvl="1"/>
            <a:r>
              <a:rPr lang="en-US" dirty="0"/>
              <a:t>Cognitive impairments?</a:t>
            </a:r>
          </a:p>
          <a:p>
            <a:pPr lvl="1"/>
            <a:r>
              <a:rPr lang="en-US" dirty="0"/>
              <a:t>Verbal impairments?</a:t>
            </a:r>
          </a:p>
          <a:p>
            <a:pPr lvl="1"/>
            <a:r>
              <a:rPr lang="en-US" dirty="0"/>
              <a:t>Other effects?</a:t>
            </a:r>
          </a:p>
          <a:p>
            <a:pPr lvl="1"/>
            <a:r>
              <a:rPr lang="en-US" dirty="0"/>
              <a:t>Other information to establish timeline</a:t>
            </a:r>
          </a:p>
          <a:p>
            <a:pPr lvl="1"/>
            <a:r>
              <a:rPr lang="en-US" dirty="0"/>
              <a:t>Knowledge of Complainant’s sober behavior</a:t>
            </a:r>
          </a:p>
          <a:p>
            <a:r>
              <a:rPr lang="en-US" dirty="0"/>
              <a:t>Text/social media messages sent before, during, and after incident</a:t>
            </a:r>
          </a:p>
        </p:txBody>
      </p:sp>
    </p:spTree>
    <p:extLst>
      <p:ext uri="{BB962C8B-B14F-4D97-AF65-F5344CB8AC3E}">
        <p14:creationId xmlns:p14="http://schemas.microsoft.com/office/powerpoint/2010/main" val="285307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4000" dirty="0">
                <a:solidFill>
                  <a:schemeClr val="bg1"/>
                </a:solidFill>
              </a:rPr>
              <a:t>Incapacitation: Get Detailed Information</a:t>
            </a:r>
            <a:r>
              <a:rPr lang="en-US" sz="3935" dirty="0">
                <a:solidFill>
                  <a:schemeClr val="bg1"/>
                </a:solidFill>
              </a:rPr>
              <a:t> </a:t>
            </a:r>
            <a:endParaRPr lang="en-US" sz="3935" dirty="0">
              <a:solidFill>
                <a:schemeClr val="bg1"/>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407694" y="334689"/>
            <a:ext cx="6957912" cy="6304968"/>
          </a:xfrm>
        </p:spPr>
        <p:txBody>
          <a:bodyPr vert="horz" lIns="85683" tIns="42842" rIns="85683" bIns="42842" rtlCol="0" anchor="ctr">
            <a:normAutofit/>
          </a:bodyPr>
          <a:lstStyle/>
          <a:p>
            <a:r>
              <a:rPr lang="en-US" dirty="0"/>
              <a:t>May need to frame questions related to alcohol/drug consumption</a:t>
            </a:r>
          </a:p>
          <a:p>
            <a:pPr lvl="1"/>
            <a:endParaRPr lang="en-US" dirty="0"/>
          </a:p>
        </p:txBody>
      </p:sp>
    </p:spTree>
    <p:extLst>
      <p:ext uri="{BB962C8B-B14F-4D97-AF65-F5344CB8AC3E}">
        <p14:creationId xmlns:p14="http://schemas.microsoft.com/office/powerpoint/2010/main" val="4146974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4000" dirty="0">
                <a:solidFill>
                  <a:schemeClr val="bg1"/>
                </a:solidFill>
              </a:rPr>
              <a:t>Incapacitation: Get Detailed Information</a:t>
            </a:r>
            <a:r>
              <a:rPr lang="en-US" sz="3935" dirty="0">
                <a:solidFill>
                  <a:schemeClr val="bg1"/>
                </a:solidFill>
              </a:rPr>
              <a:t> </a:t>
            </a:r>
            <a:endParaRPr lang="en-US" sz="3935" dirty="0">
              <a:solidFill>
                <a:schemeClr val="bg1"/>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407694" y="334689"/>
            <a:ext cx="6957912" cy="6304968"/>
          </a:xfrm>
        </p:spPr>
        <p:txBody>
          <a:bodyPr vert="horz" lIns="85683" tIns="42842" rIns="85683" bIns="42842" rtlCol="0" anchor="ctr">
            <a:normAutofit/>
          </a:bodyPr>
          <a:lstStyle/>
          <a:p>
            <a:r>
              <a:rPr lang="en-US" dirty="0"/>
              <a:t>Respondent’s knowledge must be explored</a:t>
            </a:r>
          </a:p>
          <a:p>
            <a:pPr lvl="1"/>
            <a:r>
              <a:rPr lang="en-US" dirty="0"/>
              <a:t>Did Respondent see complainant ingest alcohol or drugs</a:t>
            </a:r>
          </a:p>
          <a:p>
            <a:pPr lvl="1"/>
            <a:r>
              <a:rPr lang="en-US" dirty="0"/>
              <a:t>How long was Respondent around Complainant? What behaviors did witnesses report during this time?</a:t>
            </a:r>
          </a:p>
          <a:p>
            <a:pPr lvl="1"/>
            <a:r>
              <a:rPr lang="en-US" dirty="0"/>
              <a:t>Told about alcohol or drugs used by Complainant?</a:t>
            </a:r>
          </a:p>
          <a:p>
            <a:pPr lvl="1"/>
            <a:r>
              <a:rPr lang="en-US" dirty="0"/>
              <a:t>Did Respondent assist the Complainant in any actions </a:t>
            </a:r>
          </a:p>
          <a:p>
            <a:pPr lvl="1"/>
            <a:r>
              <a:rPr lang="en-US" dirty="0"/>
              <a:t>Did Respondent make any comments to others about Complainant’s intoxication?</a:t>
            </a:r>
          </a:p>
        </p:txBody>
      </p:sp>
    </p:spTree>
    <p:extLst>
      <p:ext uri="{BB962C8B-B14F-4D97-AF65-F5344CB8AC3E}">
        <p14:creationId xmlns:p14="http://schemas.microsoft.com/office/powerpoint/2010/main" val="319426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4000" dirty="0">
                <a:solidFill>
                  <a:schemeClr val="bg1"/>
                </a:solidFill>
              </a:rPr>
              <a:t>Writing a Report</a:t>
            </a:r>
            <a:r>
              <a:rPr lang="en-US" sz="3935" dirty="0">
                <a:solidFill>
                  <a:schemeClr val="bg1"/>
                </a:solidFill>
              </a:rPr>
              <a:t> </a:t>
            </a:r>
            <a:endParaRPr lang="en-US" sz="3935" dirty="0">
              <a:solidFill>
                <a:schemeClr val="bg1"/>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407694" y="334689"/>
            <a:ext cx="6957912" cy="6304968"/>
          </a:xfrm>
        </p:spPr>
        <p:txBody>
          <a:bodyPr vert="horz" lIns="85683" tIns="42842" rIns="85683" bIns="42842" rtlCol="0" anchor="ctr">
            <a:normAutofit/>
          </a:bodyPr>
          <a:lstStyle/>
          <a:p>
            <a:r>
              <a:rPr lang="en-US" dirty="0"/>
              <a:t>Remember your audience—telling story to someone with no background in the case.</a:t>
            </a:r>
          </a:p>
          <a:p>
            <a:r>
              <a:rPr lang="en-US" dirty="0"/>
              <a:t>Writing Fundamentals apply</a:t>
            </a:r>
          </a:p>
          <a:p>
            <a:pPr lvl="1"/>
            <a:r>
              <a:rPr lang="en-US" dirty="0"/>
              <a:t>Simplicity</a:t>
            </a:r>
          </a:p>
          <a:p>
            <a:pPr lvl="1"/>
            <a:r>
              <a:rPr lang="en-US" dirty="0"/>
              <a:t>Active voice</a:t>
            </a:r>
          </a:p>
          <a:p>
            <a:pPr lvl="1"/>
            <a:r>
              <a:rPr lang="en-US" dirty="0"/>
              <a:t>Consistency in tense</a:t>
            </a:r>
          </a:p>
          <a:p>
            <a:pPr lvl="1"/>
            <a:r>
              <a:rPr lang="en-US" dirty="0"/>
              <a:t>Neutral language</a:t>
            </a:r>
          </a:p>
          <a:p>
            <a:pPr lvl="1"/>
            <a:r>
              <a:rPr lang="en-US" dirty="0"/>
              <a:t>Use headings, bullets, and charts</a:t>
            </a:r>
          </a:p>
          <a:p>
            <a:pPr lvl="1"/>
            <a:r>
              <a:rPr lang="en-US" dirty="0"/>
              <a:t>Consistency in terminology</a:t>
            </a:r>
          </a:p>
          <a:p>
            <a:pPr lvl="1"/>
            <a:r>
              <a:rPr lang="en-US" dirty="0"/>
              <a:t>Precise</a:t>
            </a:r>
          </a:p>
          <a:p>
            <a:endParaRPr lang="en-US" dirty="0"/>
          </a:p>
          <a:p>
            <a:pPr lvl="1"/>
            <a:endParaRPr lang="en-US" dirty="0"/>
          </a:p>
        </p:txBody>
      </p:sp>
    </p:spTree>
    <p:extLst>
      <p:ext uri="{BB962C8B-B14F-4D97-AF65-F5344CB8AC3E}">
        <p14:creationId xmlns:p14="http://schemas.microsoft.com/office/powerpoint/2010/main" val="234581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a:extLst>
              <a:ext uri="{FF2B5EF4-FFF2-40B4-BE49-F238E27FC236}">
                <a16:creationId xmlns:a16="http://schemas.microsoft.com/office/drawing/2014/main" id="{AAA38EE3-D41B-4559-964E-38F3CA9D85F3}"/>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tretch>
            <a:fillRect/>
          </a:stretch>
        </p:blipFill>
        <p:spPr>
          <a:xfrm>
            <a:off x="-73305" y="0"/>
            <a:ext cx="5478633" cy="6858000"/>
          </a:xfrm>
        </p:spPr>
      </p:pic>
      <p:sp>
        <p:nvSpPr>
          <p:cNvPr id="10" name="Text Placeholder 9">
            <a:extLst>
              <a:ext uri="{FF2B5EF4-FFF2-40B4-BE49-F238E27FC236}">
                <a16:creationId xmlns:a16="http://schemas.microsoft.com/office/drawing/2014/main" id="{D7CE88B1-06DF-4DAB-9530-2800494BEAC8}"/>
              </a:ext>
            </a:extLst>
          </p:cNvPr>
          <p:cNvSpPr>
            <a:spLocks noGrp="1"/>
          </p:cNvSpPr>
          <p:nvPr>
            <p:ph type="body" sz="quarter" idx="11"/>
          </p:nvPr>
        </p:nvSpPr>
        <p:spPr/>
        <p:txBody>
          <a:bodyPr>
            <a:noAutofit/>
          </a:bodyPr>
          <a:lstStyle/>
          <a:p>
            <a:r>
              <a:rPr lang="en-US" sz="2000" dirty="0"/>
              <a:t>Meet individually with each party to discuss process, ground rules, format, needs</a:t>
            </a:r>
          </a:p>
        </p:txBody>
      </p:sp>
      <p:sp>
        <p:nvSpPr>
          <p:cNvPr id="12" name="Text Placeholder 11">
            <a:extLst>
              <a:ext uri="{FF2B5EF4-FFF2-40B4-BE49-F238E27FC236}">
                <a16:creationId xmlns:a16="http://schemas.microsoft.com/office/drawing/2014/main" id="{19BDC105-61BC-4193-BA93-6A62531D35CC}"/>
              </a:ext>
            </a:extLst>
          </p:cNvPr>
          <p:cNvSpPr>
            <a:spLocks noGrp="1"/>
          </p:cNvSpPr>
          <p:nvPr>
            <p:ph type="body" sz="quarter" idx="13"/>
          </p:nvPr>
        </p:nvSpPr>
        <p:spPr>
          <a:xfrm>
            <a:off x="6295131" y="2291061"/>
            <a:ext cx="4801847" cy="755650"/>
          </a:xfrm>
        </p:spPr>
        <p:txBody>
          <a:bodyPr>
            <a:normAutofit fontScale="85000" lnSpcReduction="10000"/>
          </a:bodyPr>
          <a:lstStyle/>
          <a:p>
            <a:r>
              <a:rPr lang="en-US" sz="2400" dirty="0"/>
              <a:t>Schedule resolution session: all parties/advisors present in separate rooms. </a:t>
            </a:r>
          </a:p>
        </p:txBody>
      </p:sp>
      <p:sp>
        <p:nvSpPr>
          <p:cNvPr id="13" name="Text Placeholder 12">
            <a:extLst>
              <a:ext uri="{FF2B5EF4-FFF2-40B4-BE49-F238E27FC236}">
                <a16:creationId xmlns:a16="http://schemas.microsoft.com/office/drawing/2014/main" id="{04E68FC2-C1FA-468A-8695-B36848123C36}"/>
              </a:ext>
            </a:extLst>
          </p:cNvPr>
          <p:cNvSpPr>
            <a:spLocks noGrp="1"/>
          </p:cNvSpPr>
          <p:nvPr>
            <p:ph type="body" sz="quarter" idx="14"/>
          </p:nvPr>
        </p:nvSpPr>
        <p:spPr>
          <a:xfrm>
            <a:off x="6295129" y="3788250"/>
            <a:ext cx="4801847" cy="755650"/>
          </a:xfrm>
        </p:spPr>
        <p:txBody>
          <a:bodyPr>
            <a:noAutofit/>
          </a:bodyPr>
          <a:lstStyle/>
          <a:p>
            <a:r>
              <a:rPr lang="en-US" sz="2000" dirty="0"/>
              <a:t>If general terms agreed to through session, informal facilitator creates draft agreement and circulates to parties. If no agreement on general terms at session, either schedule another session or end IR</a:t>
            </a:r>
          </a:p>
        </p:txBody>
      </p:sp>
      <p:sp>
        <p:nvSpPr>
          <p:cNvPr id="14" name="Text Placeholder 13">
            <a:extLst>
              <a:ext uri="{FF2B5EF4-FFF2-40B4-BE49-F238E27FC236}">
                <a16:creationId xmlns:a16="http://schemas.microsoft.com/office/drawing/2014/main" id="{5D0FAF82-21B8-4791-B642-7D5B81A21787}"/>
              </a:ext>
            </a:extLst>
          </p:cNvPr>
          <p:cNvSpPr>
            <a:spLocks noGrp="1"/>
          </p:cNvSpPr>
          <p:nvPr>
            <p:ph type="body" sz="quarter" idx="15"/>
          </p:nvPr>
        </p:nvSpPr>
        <p:spPr>
          <a:xfrm>
            <a:off x="6295130" y="5345178"/>
            <a:ext cx="4801847" cy="755650"/>
          </a:xfrm>
        </p:spPr>
        <p:txBody>
          <a:bodyPr>
            <a:normAutofit fontScale="85000" lnSpcReduction="20000"/>
          </a:bodyPr>
          <a:lstStyle/>
          <a:p>
            <a:r>
              <a:rPr lang="en-US" sz="2400" dirty="0"/>
              <a:t>Finalize specific terms of the agreement (another session can be scheduled if needed).</a:t>
            </a:r>
          </a:p>
        </p:txBody>
      </p:sp>
      <p:sp>
        <p:nvSpPr>
          <p:cNvPr id="16" name="Text Placeholder 15">
            <a:extLst>
              <a:ext uri="{FF2B5EF4-FFF2-40B4-BE49-F238E27FC236}">
                <a16:creationId xmlns:a16="http://schemas.microsoft.com/office/drawing/2014/main" id="{A9C6CEFF-D7F0-4BA5-946B-F70BBAB96E30}"/>
              </a:ext>
            </a:extLst>
          </p:cNvPr>
          <p:cNvSpPr>
            <a:spLocks noGrp="1"/>
          </p:cNvSpPr>
          <p:nvPr>
            <p:ph type="body" sz="quarter" idx="17"/>
          </p:nvPr>
        </p:nvSpPr>
        <p:spPr/>
        <p:txBody>
          <a:bodyPr/>
          <a:lstStyle/>
          <a:p>
            <a:endParaRPr lang="en-US"/>
          </a:p>
        </p:txBody>
      </p:sp>
      <p:sp>
        <p:nvSpPr>
          <p:cNvPr id="17" name="Text Placeholder 16">
            <a:extLst>
              <a:ext uri="{FF2B5EF4-FFF2-40B4-BE49-F238E27FC236}">
                <a16:creationId xmlns:a16="http://schemas.microsoft.com/office/drawing/2014/main" id="{9BF2C5E4-A2CD-4031-A265-64E3EB027FFD}"/>
              </a:ext>
            </a:extLst>
          </p:cNvPr>
          <p:cNvSpPr>
            <a:spLocks noGrp="1"/>
          </p:cNvSpPr>
          <p:nvPr>
            <p:ph type="body" sz="quarter" idx="18"/>
          </p:nvPr>
        </p:nvSpPr>
        <p:spPr>
          <a:xfrm>
            <a:off x="5084074" y="2291061"/>
            <a:ext cx="741082" cy="755650"/>
          </a:xfrm>
        </p:spPr>
        <p:txBody>
          <a:bodyPr/>
          <a:lstStyle/>
          <a:p>
            <a:endParaRPr lang="en-US" dirty="0"/>
          </a:p>
        </p:txBody>
      </p:sp>
      <p:sp>
        <p:nvSpPr>
          <p:cNvPr id="18" name="Text Placeholder 17">
            <a:extLst>
              <a:ext uri="{FF2B5EF4-FFF2-40B4-BE49-F238E27FC236}">
                <a16:creationId xmlns:a16="http://schemas.microsoft.com/office/drawing/2014/main" id="{4F3F1559-DBCF-470A-A530-07E19CD2AEB0}"/>
              </a:ext>
            </a:extLst>
          </p:cNvPr>
          <p:cNvSpPr>
            <a:spLocks noGrp="1"/>
          </p:cNvSpPr>
          <p:nvPr>
            <p:ph type="body" sz="quarter" idx="19"/>
          </p:nvPr>
        </p:nvSpPr>
        <p:spPr>
          <a:xfrm>
            <a:off x="5084074" y="3589397"/>
            <a:ext cx="741082" cy="755650"/>
          </a:xfrm>
        </p:spPr>
        <p:txBody>
          <a:bodyPr/>
          <a:lstStyle/>
          <a:p>
            <a:endParaRPr lang="en-US" dirty="0"/>
          </a:p>
        </p:txBody>
      </p:sp>
      <p:sp>
        <p:nvSpPr>
          <p:cNvPr id="19" name="Text Placeholder 18">
            <a:extLst>
              <a:ext uri="{FF2B5EF4-FFF2-40B4-BE49-F238E27FC236}">
                <a16:creationId xmlns:a16="http://schemas.microsoft.com/office/drawing/2014/main" id="{BC52441F-65F4-43A7-AE77-74331B5FDCE6}"/>
              </a:ext>
            </a:extLst>
          </p:cNvPr>
          <p:cNvSpPr>
            <a:spLocks noGrp="1"/>
          </p:cNvSpPr>
          <p:nvPr>
            <p:ph type="body" sz="quarter" idx="20"/>
          </p:nvPr>
        </p:nvSpPr>
        <p:spPr>
          <a:xfrm>
            <a:off x="5084074" y="5222640"/>
            <a:ext cx="741082" cy="755650"/>
          </a:xfrm>
        </p:spPr>
        <p:txBody>
          <a:bodyPr/>
          <a:lstStyle/>
          <a:p>
            <a:endParaRPr lang="en-US" dirty="0"/>
          </a:p>
        </p:txBody>
      </p:sp>
      <p:sp>
        <p:nvSpPr>
          <p:cNvPr id="9" name="Title 8">
            <a:extLst>
              <a:ext uri="{FF2B5EF4-FFF2-40B4-BE49-F238E27FC236}">
                <a16:creationId xmlns:a16="http://schemas.microsoft.com/office/drawing/2014/main" id="{A14DD9DA-60E6-49F8-A292-754599DA4559}"/>
              </a:ext>
            </a:extLst>
          </p:cNvPr>
          <p:cNvSpPr>
            <a:spLocks noGrp="1"/>
          </p:cNvSpPr>
          <p:nvPr>
            <p:ph type="title"/>
          </p:nvPr>
        </p:nvSpPr>
        <p:spPr>
          <a:xfrm>
            <a:off x="528034" y="1257535"/>
            <a:ext cx="3098799" cy="1025525"/>
          </a:xfrm>
        </p:spPr>
        <p:txBody>
          <a:bodyPr/>
          <a:lstStyle/>
          <a:p>
            <a:r>
              <a:rPr lang="en-US" dirty="0">
                <a:solidFill>
                  <a:schemeClr val="bg1"/>
                </a:solidFill>
              </a:rPr>
              <a:t>Steps of shuttle agreement</a:t>
            </a:r>
          </a:p>
        </p:txBody>
      </p:sp>
      <p:sp>
        <p:nvSpPr>
          <p:cNvPr id="2" name="TextBox 1">
            <a:extLst>
              <a:ext uri="{FF2B5EF4-FFF2-40B4-BE49-F238E27FC236}">
                <a16:creationId xmlns:a16="http://schemas.microsoft.com/office/drawing/2014/main" id="{B4A4438C-84D4-4BED-A049-B34BAC629FF4}"/>
              </a:ext>
            </a:extLst>
          </p:cNvPr>
          <p:cNvSpPr txBox="1"/>
          <p:nvPr/>
        </p:nvSpPr>
        <p:spPr>
          <a:xfrm>
            <a:off x="-394560" y="5454431"/>
            <a:ext cx="5478633" cy="230832"/>
          </a:xfrm>
          <a:prstGeom prst="rect">
            <a:avLst/>
          </a:prstGeom>
          <a:noFill/>
        </p:spPr>
        <p:txBody>
          <a:bodyPr wrap="square" rtlCol="0">
            <a:spAutoFit/>
          </a:bodyPr>
          <a:lstStyle/>
          <a:p>
            <a:r>
              <a:rPr lang="en-US" sz="900">
                <a:hlinkClick r:id="rId3" tooltip="https://www.flickr.com/photos/andrewbain/1551540051/"/>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58561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581892" y="3727361"/>
            <a:ext cx="2902714" cy="1025525"/>
          </a:xfrm>
        </p:spPr>
        <p:txBody>
          <a:bodyPr/>
          <a:lstStyle/>
          <a:p>
            <a:r>
              <a:rPr lang="en-US" dirty="0"/>
              <a:t>Discussion</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p:txBody>
          <a:bodyPr>
            <a:normAutofit/>
          </a:bodyPr>
          <a:lstStyle/>
          <a:p>
            <a:r>
              <a:rPr lang="en-US" sz="2400" dirty="0"/>
              <a:t>Scheduling with shuttle diplomacy</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55313" y="1956155"/>
            <a:ext cx="3425894" cy="755650"/>
          </a:xfrm>
        </p:spPr>
        <p:txBody>
          <a:bodyPr>
            <a:noAutofit/>
          </a:bodyPr>
          <a:lstStyle/>
          <a:p>
            <a:r>
              <a:rPr lang="en-US" sz="2400" dirty="0"/>
              <a:t>Dealing with difficult parties/advisors and the role of the advisor</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4155313" y="3032600"/>
            <a:ext cx="3684820" cy="755650"/>
          </a:xfrm>
        </p:spPr>
        <p:txBody>
          <a:bodyPr>
            <a:normAutofit/>
          </a:bodyPr>
          <a:lstStyle/>
          <a:p>
            <a:r>
              <a:rPr lang="en-US" sz="2400" dirty="0"/>
              <a:t>Mediation vs informal resolution</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p:txBody>
          <a:bodyPr>
            <a:normAutofit/>
          </a:bodyPr>
          <a:lstStyle/>
          <a:p>
            <a:r>
              <a:rPr lang="en-US" sz="2400" dirty="0"/>
              <a:t>Role of the facilitator</a:t>
            </a:r>
          </a:p>
        </p:txBody>
      </p:sp>
      <p:pic>
        <p:nvPicPr>
          <p:cNvPr id="12" name="Picture Placeholder 11">
            <a:extLst>
              <a:ext uri="{C183D7F6-B498-43B3-948B-1728B52AA6E4}">
                <adec:decorative xmlns:adec="http://schemas.microsoft.com/office/drawing/2017/decorative" val="1"/>
              </a:ext>
            </a:extLst>
          </p:cNvPr>
          <p:cNvPicPr>
            <a:picLocks noGrp="1" noChangeAspect="1"/>
          </p:cNvPicPr>
          <p:nvPr>
            <p:ph type="pic" sz="quarter" idx="12"/>
          </p:nvPr>
        </p:nvPicPr>
        <p:blipFill>
          <a:blip r:embed="rId2"/>
          <a:stretch>
            <a:fillRect/>
          </a:stretch>
        </p:blipFill>
        <p:spPr>
          <a:xfrm flipH="1">
            <a:off x="7962675" y="1080655"/>
            <a:ext cx="4229324" cy="4909801"/>
          </a:xfrm>
        </p:spPr>
      </p:pic>
    </p:spTree>
    <p:extLst>
      <p:ext uri="{BB962C8B-B14F-4D97-AF65-F5344CB8AC3E}">
        <p14:creationId xmlns:p14="http://schemas.microsoft.com/office/powerpoint/2010/main" val="179766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pPr algn="r"/>
            <a:r>
              <a:rPr lang="en-US" dirty="0"/>
              <a:t>Restorative Justice</a:t>
            </a:r>
          </a:p>
        </p:txBody>
      </p:sp>
      <p:sp>
        <p:nvSpPr>
          <p:cNvPr id="4" name="TextBox 3">
            <a:extLst>
              <a:ext uri="{FF2B5EF4-FFF2-40B4-BE49-F238E27FC236}">
                <a16:creationId xmlns:a16="http://schemas.microsoft.com/office/drawing/2014/main" id="{1B0D8135-CC5F-4729-A4DD-0A564EAAE291}"/>
              </a:ext>
            </a:extLst>
          </p:cNvPr>
          <p:cNvSpPr txBox="1"/>
          <p:nvPr/>
        </p:nvSpPr>
        <p:spPr>
          <a:xfrm>
            <a:off x="1045646" y="2860565"/>
            <a:ext cx="2893453" cy="230832"/>
          </a:xfrm>
          <a:prstGeom prst="rect">
            <a:avLst/>
          </a:prstGeom>
          <a:noFill/>
        </p:spPr>
        <p:txBody>
          <a:bodyPr wrap="square" rtlCol="0">
            <a:spAutoFit/>
          </a:bodyPr>
          <a:lstStyle/>
          <a:p>
            <a:r>
              <a:rPr lang="en-US" sz="900">
                <a:hlinkClick r:id="rId2" tooltip="https://en.wikipedia.org/wiki/University_of_michigan"/>
              </a:rPr>
              <a:t>This Photo</a:t>
            </a:r>
            <a:r>
              <a:rPr lang="en-US" sz="900"/>
              <a:t> by Unknown Author is licensed under </a:t>
            </a:r>
            <a:r>
              <a:rPr lang="en-US" sz="900">
                <a:hlinkClick r:id="rId3" tooltip="https://creativecommons.org/licenses/by-sa/3.0/"/>
              </a:rPr>
              <a:t>CC BY-SA</a:t>
            </a:r>
            <a:endParaRPr lang="en-US" sz="900"/>
          </a:p>
        </p:txBody>
      </p:sp>
      <p:pic>
        <p:nvPicPr>
          <p:cNvPr id="9" name="Picture Placeholder 8">
            <a:extLst>
              <a:ext uri="{FF2B5EF4-FFF2-40B4-BE49-F238E27FC236}">
                <a16:creationId xmlns:a16="http://schemas.microsoft.com/office/drawing/2014/main" id="{2CFB87F7-5ACD-4BA4-8BBC-E49748E2D229}"/>
              </a:ext>
              <a:ext uri="{C183D7F6-B498-43B3-948B-1728B52AA6E4}">
                <adec:decorative xmlns:adec="http://schemas.microsoft.com/office/drawing/2017/decorative" val="1"/>
              </a:ext>
            </a:extLst>
          </p:cNvPr>
          <p:cNvPicPr>
            <a:picLocks noGrp="1" noChangeAspect="1"/>
          </p:cNvPicPr>
          <p:nvPr>
            <p:ph type="pic" sz="quarter" idx="10"/>
          </p:nvPr>
        </p:nvPicPr>
        <p:blipFill>
          <a:blip r:embed="rId4">
            <a:extLst>
              <a:ext uri="{837473B0-CC2E-450A-ABE3-18F120FF3D39}">
                <a1611:picAttrSrcUrl xmlns:a1611="http://schemas.microsoft.com/office/drawing/2016/11/main" r:id="rId5"/>
              </a:ext>
            </a:extLst>
          </a:blip>
          <a:srcRect l="17244" r="17244"/>
          <a:stretch>
            <a:fillRect/>
          </a:stretch>
        </p:blipFill>
        <p:spPr>
          <a:xfrm>
            <a:off x="971836" y="1"/>
            <a:ext cx="4006564" cy="3206186"/>
          </a:xfrm>
        </p:spPr>
      </p:pic>
      <p:sp>
        <p:nvSpPr>
          <p:cNvPr id="11" name="TextBox 10">
            <a:extLst>
              <a:ext uri="{FF2B5EF4-FFF2-40B4-BE49-F238E27FC236}">
                <a16:creationId xmlns:a16="http://schemas.microsoft.com/office/drawing/2014/main" id="{EFF8B8B0-B0D1-4534-A630-DF9E8F18FB09}"/>
              </a:ext>
            </a:extLst>
          </p:cNvPr>
          <p:cNvSpPr txBox="1"/>
          <p:nvPr/>
        </p:nvSpPr>
        <p:spPr>
          <a:xfrm>
            <a:off x="971836" y="3206187"/>
            <a:ext cx="4006564" cy="230832"/>
          </a:xfrm>
          <a:prstGeom prst="rect">
            <a:avLst/>
          </a:prstGeom>
          <a:noFill/>
        </p:spPr>
        <p:txBody>
          <a:bodyPr wrap="square" rtlCol="0">
            <a:spAutoFit/>
          </a:bodyPr>
          <a:lstStyle/>
          <a:p>
            <a:r>
              <a:rPr lang="en-US" sz="900">
                <a:hlinkClick r:id="rId5" tooltip="https://e110fall16forty.wordpress.com/2016/09/19/restorative-justice-vs-capital-punishment-r2/"/>
              </a:rPr>
              <a:t>This Photo</a:t>
            </a:r>
            <a:r>
              <a:rPr lang="en-US" sz="900"/>
              <a:t> by Unknown Author is licensed under </a:t>
            </a:r>
            <a:r>
              <a:rPr lang="en-US" sz="900">
                <a:hlinkClick r:id="rId6" tooltip="https://creativecommons.org/licenses/by-nc-sa/3.0/"/>
              </a:rPr>
              <a:t>CC BY-SA-NC</a:t>
            </a:r>
            <a:endParaRPr lang="en-US" sz="900"/>
          </a:p>
        </p:txBody>
      </p:sp>
      <p:sp>
        <p:nvSpPr>
          <p:cNvPr id="12" name="TextBox 11">
            <a:extLst>
              <a:ext uri="{FF2B5EF4-FFF2-40B4-BE49-F238E27FC236}">
                <a16:creationId xmlns:a16="http://schemas.microsoft.com/office/drawing/2014/main" id="{D0B7C430-5ACD-4C48-ACD9-390BED746734}"/>
              </a:ext>
            </a:extLst>
          </p:cNvPr>
          <p:cNvSpPr txBox="1"/>
          <p:nvPr/>
        </p:nvSpPr>
        <p:spPr>
          <a:xfrm>
            <a:off x="237067" y="3993347"/>
            <a:ext cx="11954933" cy="2462213"/>
          </a:xfrm>
          <a:prstGeom prst="rect">
            <a:avLst/>
          </a:prstGeom>
          <a:noFill/>
        </p:spPr>
        <p:txBody>
          <a:bodyPr wrap="square" rtlCol="0">
            <a:spAutoFit/>
          </a:bodyPr>
          <a:lstStyle/>
          <a:p>
            <a:r>
              <a:rPr lang="en-US" sz="2800" dirty="0"/>
              <a:t>“RJ invites a shift in focus from </a:t>
            </a:r>
            <a:r>
              <a:rPr lang="en-US" sz="2800" i="1" dirty="0"/>
              <a:t>what policy was broken to what harm was done…</a:t>
            </a:r>
            <a:r>
              <a:rPr lang="en-US" sz="2800" dirty="0"/>
              <a:t>We seek to understand the harm—who was harmed and in what ways? What needs to they now have, and how might their harm be repaired and their needs met?...The focus is on the harmed party.”</a:t>
            </a:r>
          </a:p>
          <a:p>
            <a:endParaRPr lang="en-US" sz="2800" dirty="0"/>
          </a:p>
          <a:p>
            <a:r>
              <a:rPr lang="en-US" sz="1400" dirty="0"/>
              <a:t>Applying Restorative Justice to Campus Sexual Misconduct: A Guide to Emerging Practices</a:t>
            </a:r>
          </a:p>
        </p:txBody>
      </p:sp>
    </p:spTree>
    <p:extLst>
      <p:ext uri="{BB962C8B-B14F-4D97-AF65-F5344CB8AC3E}">
        <p14:creationId xmlns:p14="http://schemas.microsoft.com/office/powerpoint/2010/main" val="51097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9687D-43ED-4F1D-8F99-4C34661BC6CE}"/>
              </a:ext>
            </a:extLst>
          </p:cNvPr>
          <p:cNvSpPr>
            <a:spLocks noGrp="1"/>
          </p:cNvSpPr>
          <p:nvPr>
            <p:ph type="title"/>
          </p:nvPr>
        </p:nvSpPr>
        <p:spPr/>
        <p:txBody>
          <a:bodyPr/>
          <a:lstStyle/>
          <a:p>
            <a:r>
              <a:rPr lang="en-US" dirty="0"/>
              <a:t>Mediation vs Restorative Justice</a:t>
            </a:r>
          </a:p>
        </p:txBody>
      </p:sp>
      <p:graphicFrame>
        <p:nvGraphicFramePr>
          <p:cNvPr id="4" name="Content Placeholder 3" descr="Two interlocking circles. One labeled Mediation and the other labeled Restorative Justice.">
            <a:extLst>
              <a:ext uri="{FF2B5EF4-FFF2-40B4-BE49-F238E27FC236}">
                <a16:creationId xmlns:a16="http://schemas.microsoft.com/office/drawing/2014/main" id="{60617F77-EE66-4DA0-8CB0-CD2C210047C6}"/>
              </a:ext>
            </a:extLst>
          </p:cNvPr>
          <p:cNvGraphicFramePr>
            <a:graphicFrameLocks noGrp="1"/>
          </p:cNvGraphicFramePr>
          <p:nvPr>
            <p:ph idx="1"/>
            <p:extLst>
              <p:ext uri="{D42A27DB-BD31-4B8C-83A1-F6EECF244321}">
                <p14:modId xmlns:p14="http://schemas.microsoft.com/office/powerpoint/2010/main" val="1468754011"/>
              </p:ext>
            </p:extLst>
          </p:nvPr>
        </p:nvGraphicFramePr>
        <p:xfrm>
          <a:off x="152400" y="1320800"/>
          <a:ext cx="12039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06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a:extLst>
              <a:ext uri="{FF2B5EF4-FFF2-40B4-BE49-F238E27FC236}">
                <a16:creationId xmlns:a16="http://schemas.microsoft.com/office/drawing/2014/main" id="{AAA38EE3-D41B-4559-964E-38F3CA9D85F3}"/>
              </a:ext>
              <a:ext uri="{C183D7F6-B498-43B3-948B-1728B52AA6E4}">
                <adec:decorative xmlns:adec="http://schemas.microsoft.com/office/drawing/2017/decorative" val="1"/>
              </a:ext>
            </a:extLst>
          </p:cNvPr>
          <p:cNvPicPr>
            <a:picLocks noGrp="1" noChangeAspect="1"/>
          </p:cNvPicPr>
          <p:nvPr>
            <p:ph type="pic" sz="quarter" idx="12"/>
          </p:nvPr>
        </p:nvPicPr>
        <p:blipFill>
          <a:blip r:embed="rId2"/>
          <a:stretch>
            <a:fillRect/>
          </a:stretch>
        </p:blipFill>
        <p:spPr>
          <a:xfrm>
            <a:off x="-394560" y="-29056"/>
            <a:ext cx="5478633" cy="6858000"/>
          </a:xfrm>
        </p:spPr>
      </p:pic>
      <p:sp>
        <p:nvSpPr>
          <p:cNvPr id="10" name="Text Placeholder 9">
            <a:extLst>
              <a:ext uri="{FF2B5EF4-FFF2-40B4-BE49-F238E27FC236}">
                <a16:creationId xmlns:a16="http://schemas.microsoft.com/office/drawing/2014/main" id="{D7CE88B1-06DF-4DAB-9530-2800494BEAC8}"/>
              </a:ext>
            </a:extLst>
          </p:cNvPr>
          <p:cNvSpPr>
            <a:spLocks noGrp="1"/>
          </p:cNvSpPr>
          <p:nvPr>
            <p:ph type="body" sz="quarter" idx="11"/>
          </p:nvPr>
        </p:nvSpPr>
        <p:spPr/>
        <p:txBody>
          <a:bodyPr>
            <a:noAutofit/>
          </a:bodyPr>
          <a:lstStyle/>
          <a:p>
            <a:r>
              <a:rPr lang="en-US" sz="2400" dirty="0"/>
              <a:t>Contribute input into key decisions and remain informed about their case</a:t>
            </a:r>
          </a:p>
        </p:txBody>
      </p:sp>
      <p:sp>
        <p:nvSpPr>
          <p:cNvPr id="12" name="Text Placeholder 11">
            <a:extLst>
              <a:ext uri="{FF2B5EF4-FFF2-40B4-BE49-F238E27FC236}">
                <a16:creationId xmlns:a16="http://schemas.microsoft.com/office/drawing/2014/main" id="{19BDC105-61BC-4193-BA93-6A62531D35CC}"/>
              </a:ext>
            </a:extLst>
          </p:cNvPr>
          <p:cNvSpPr>
            <a:spLocks noGrp="1"/>
          </p:cNvSpPr>
          <p:nvPr>
            <p:ph type="body" sz="quarter" idx="13"/>
          </p:nvPr>
        </p:nvSpPr>
        <p:spPr/>
        <p:txBody>
          <a:bodyPr>
            <a:normAutofit/>
          </a:bodyPr>
          <a:lstStyle/>
          <a:p>
            <a:r>
              <a:rPr lang="en-US" sz="2400" dirty="0"/>
              <a:t>Receive response with minimal delay</a:t>
            </a:r>
          </a:p>
        </p:txBody>
      </p:sp>
      <p:sp>
        <p:nvSpPr>
          <p:cNvPr id="13" name="Text Placeholder 12">
            <a:extLst>
              <a:ext uri="{FF2B5EF4-FFF2-40B4-BE49-F238E27FC236}">
                <a16:creationId xmlns:a16="http://schemas.microsoft.com/office/drawing/2014/main" id="{04E68FC2-C1FA-468A-8695-B36848123C36}"/>
              </a:ext>
            </a:extLst>
          </p:cNvPr>
          <p:cNvSpPr>
            <a:spLocks noGrp="1"/>
          </p:cNvSpPr>
          <p:nvPr>
            <p:ph type="body" sz="quarter" idx="14"/>
          </p:nvPr>
        </p:nvSpPr>
        <p:spPr/>
        <p:txBody>
          <a:bodyPr>
            <a:noAutofit/>
          </a:bodyPr>
          <a:lstStyle/>
          <a:p>
            <a:r>
              <a:rPr lang="en-US" sz="2400" dirty="0"/>
              <a:t>Tell their story without interruption by adversarial and sometimes hostile questioning</a:t>
            </a:r>
          </a:p>
        </p:txBody>
      </p:sp>
      <p:sp>
        <p:nvSpPr>
          <p:cNvPr id="14" name="Text Placeholder 13">
            <a:extLst>
              <a:ext uri="{FF2B5EF4-FFF2-40B4-BE49-F238E27FC236}">
                <a16:creationId xmlns:a16="http://schemas.microsoft.com/office/drawing/2014/main" id="{5D0FAF82-21B8-4791-B642-7D5B81A21787}"/>
              </a:ext>
            </a:extLst>
          </p:cNvPr>
          <p:cNvSpPr>
            <a:spLocks noGrp="1"/>
          </p:cNvSpPr>
          <p:nvPr>
            <p:ph type="body" sz="quarter" idx="15"/>
          </p:nvPr>
        </p:nvSpPr>
        <p:spPr/>
        <p:txBody>
          <a:bodyPr>
            <a:normAutofit/>
          </a:bodyPr>
          <a:lstStyle/>
          <a:p>
            <a:r>
              <a:rPr lang="en-US" sz="2400" dirty="0"/>
              <a:t>Receive validation</a:t>
            </a:r>
          </a:p>
        </p:txBody>
      </p:sp>
      <p:sp>
        <p:nvSpPr>
          <p:cNvPr id="15" name="Text Placeholder 14">
            <a:extLst>
              <a:ext uri="{FF2B5EF4-FFF2-40B4-BE49-F238E27FC236}">
                <a16:creationId xmlns:a16="http://schemas.microsoft.com/office/drawing/2014/main" id="{0DA53352-0501-4694-B3A9-F0C1330D3CDF}"/>
              </a:ext>
            </a:extLst>
          </p:cNvPr>
          <p:cNvSpPr>
            <a:spLocks noGrp="1"/>
          </p:cNvSpPr>
          <p:nvPr>
            <p:ph type="body" sz="quarter" idx="16"/>
          </p:nvPr>
        </p:nvSpPr>
        <p:spPr/>
        <p:txBody>
          <a:bodyPr>
            <a:noAutofit/>
          </a:bodyPr>
          <a:lstStyle/>
          <a:p>
            <a:r>
              <a:rPr lang="en-US" sz="2400" dirty="0"/>
              <a:t>Shape a resolution that meets their material and emotional needs and feel safe</a:t>
            </a:r>
          </a:p>
        </p:txBody>
      </p:sp>
      <p:sp>
        <p:nvSpPr>
          <p:cNvPr id="16" name="Text Placeholder 15">
            <a:extLst>
              <a:ext uri="{FF2B5EF4-FFF2-40B4-BE49-F238E27FC236}">
                <a16:creationId xmlns:a16="http://schemas.microsoft.com/office/drawing/2014/main" id="{A9C6CEFF-D7F0-4BA5-946B-F70BBAB96E30}"/>
              </a:ext>
            </a:extLst>
          </p:cNvPr>
          <p:cNvSpPr>
            <a:spLocks noGrp="1"/>
          </p:cNvSpPr>
          <p:nvPr>
            <p:ph type="body" sz="quarter" idx="17"/>
          </p:nvPr>
        </p:nvSpPr>
        <p:spPr/>
        <p:txBody>
          <a:bodyPr/>
          <a:lstStyle/>
          <a:p>
            <a:endParaRPr lang="en-US"/>
          </a:p>
        </p:txBody>
      </p:sp>
      <p:sp>
        <p:nvSpPr>
          <p:cNvPr id="17" name="Text Placeholder 16">
            <a:extLst>
              <a:ext uri="{FF2B5EF4-FFF2-40B4-BE49-F238E27FC236}">
                <a16:creationId xmlns:a16="http://schemas.microsoft.com/office/drawing/2014/main" id="{9BF2C5E4-A2CD-4031-A265-64E3EB027FFD}"/>
              </a:ext>
            </a:extLst>
          </p:cNvPr>
          <p:cNvSpPr>
            <a:spLocks noGrp="1"/>
          </p:cNvSpPr>
          <p:nvPr>
            <p:ph type="body" sz="quarter" idx="18"/>
          </p:nvPr>
        </p:nvSpPr>
        <p:spPr/>
        <p:txBody>
          <a:bodyPr/>
          <a:lstStyle/>
          <a:p>
            <a:endParaRPr lang="en-US"/>
          </a:p>
        </p:txBody>
      </p:sp>
      <p:sp>
        <p:nvSpPr>
          <p:cNvPr id="18" name="Text Placeholder 17">
            <a:extLst>
              <a:ext uri="{FF2B5EF4-FFF2-40B4-BE49-F238E27FC236}">
                <a16:creationId xmlns:a16="http://schemas.microsoft.com/office/drawing/2014/main" id="{4F3F1559-DBCF-470A-A530-07E19CD2AEB0}"/>
              </a:ext>
            </a:extLst>
          </p:cNvPr>
          <p:cNvSpPr>
            <a:spLocks noGrp="1"/>
          </p:cNvSpPr>
          <p:nvPr>
            <p:ph type="body" sz="quarter" idx="19"/>
          </p:nvPr>
        </p:nvSpPr>
        <p:spPr/>
        <p:txBody>
          <a:bodyPr/>
          <a:lstStyle/>
          <a:p>
            <a:endParaRPr lang="en-US"/>
          </a:p>
        </p:txBody>
      </p:sp>
      <p:sp>
        <p:nvSpPr>
          <p:cNvPr id="19" name="Text Placeholder 18">
            <a:extLst>
              <a:ext uri="{FF2B5EF4-FFF2-40B4-BE49-F238E27FC236}">
                <a16:creationId xmlns:a16="http://schemas.microsoft.com/office/drawing/2014/main" id="{BC52441F-65F4-43A7-AE77-74331B5FDCE6}"/>
              </a:ext>
            </a:extLst>
          </p:cNvPr>
          <p:cNvSpPr>
            <a:spLocks noGrp="1"/>
          </p:cNvSpPr>
          <p:nvPr>
            <p:ph type="body" sz="quarter" idx="20"/>
          </p:nvPr>
        </p:nvSpPr>
        <p:spPr/>
        <p:txBody>
          <a:bodyPr/>
          <a:lstStyle/>
          <a:p>
            <a:endParaRPr lang="en-US"/>
          </a:p>
        </p:txBody>
      </p:sp>
      <p:sp>
        <p:nvSpPr>
          <p:cNvPr id="20" name="Text Placeholder 19">
            <a:extLst>
              <a:ext uri="{FF2B5EF4-FFF2-40B4-BE49-F238E27FC236}">
                <a16:creationId xmlns:a16="http://schemas.microsoft.com/office/drawing/2014/main" id="{E5C58B0C-A79F-441D-B0AE-4AE8B5CBFD33}"/>
              </a:ext>
            </a:extLst>
          </p:cNvPr>
          <p:cNvSpPr>
            <a:spLocks noGrp="1"/>
          </p:cNvSpPr>
          <p:nvPr>
            <p:ph type="body" sz="quarter" idx="21"/>
          </p:nvPr>
        </p:nvSpPr>
        <p:spPr/>
        <p:txBody>
          <a:bodyPr/>
          <a:lstStyle/>
          <a:p>
            <a:endParaRPr lang="en-US"/>
          </a:p>
        </p:txBody>
      </p:sp>
      <p:sp>
        <p:nvSpPr>
          <p:cNvPr id="9" name="Title 8">
            <a:extLst>
              <a:ext uri="{FF2B5EF4-FFF2-40B4-BE49-F238E27FC236}">
                <a16:creationId xmlns:a16="http://schemas.microsoft.com/office/drawing/2014/main" id="{A14DD9DA-60E6-49F8-A292-754599DA4559}"/>
              </a:ext>
            </a:extLst>
          </p:cNvPr>
          <p:cNvSpPr>
            <a:spLocks noGrp="1"/>
          </p:cNvSpPr>
          <p:nvPr>
            <p:ph type="title"/>
          </p:nvPr>
        </p:nvSpPr>
        <p:spPr>
          <a:xfrm>
            <a:off x="627152" y="1368747"/>
            <a:ext cx="2275389" cy="1025525"/>
          </a:xfrm>
        </p:spPr>
        <p:txBody>
          <a:bodyPr/>
          <a:lstStyle/>
          <a:p>
            <a:r>
              <a:rPr lang="en-US" dirty="0">
                <a:solidFill>
                  <a:schemeClr val="bg1"/>
                </a:solidFill>
              </a:rPr>
              <a:t>Justice Needs</a:t>
            </a:r>
          </a:p>
        </p:txBody>
      </p:sp>
      <p:sp>
        <p:nvSpPr>
          <p:cNvPr id="21" name="TextBox 20">
            <a:extLst>
              <a:ext uri="{FF2B5EF4-FFF2-40B4-BE49-F238E27FC236}">
                <a16:creationId xmlns:a16="http://schemas.microsoft.com/office/drawing/2014/main" id="{686C7E60-7796-4693-AEFA-394C842D59FB}"/>
              </a:ext>
            </a:extLst>
          </p:cNvPr>
          <p:cNvSpPr txBox="1"/>
          <p:nvPr/>
        </p:nvSpPr>
        <p:spPr>
          <a:xfrm>
            <a:off x="367226" y="2394272"/>
            <a:ext cx="2002487" cy="1477328"/>
          </a:xfrm>
          <a:prstGeom prst="rect">
            <a:avLst/>
          </a:prstGeom>
          <a:noFill/>
        </p:spPr>
        <p:txBody>
          <a:bodyPr wrap="square" rtlCol="0">
            <a:spAutoFit/>
          </a:bodyPr>
          <a:lstStyle/>
          <a:p>
            <a:r>
              <a:rPr lang="en-US" dirty="0">
                <a:solidFill>
                  <a:schemeClr val="bg1"/>
                </a:solidFill>
              </a:rPr>
              <a:t>According to SVs, satisfying their justice needs rests on the extent to which they:</a:t>
            </a:r>
          </a:p>
        </p:txBody>
      </p:sp>
      <p:sp>
        <p:nvSpPr>
          <p:cNvPr id="24" name="TextBox 23">
            <a:extLst>
              <a:ext uri="{FF2B5EF4-FFF2-40B4-BE49-F238E27FC236}">
                <a16:creationId xmlns:a16="http://schemas.microsoft.com/office/drawing/2014/main" id="{25AC1AE1-DA50-4985-B75D-5D17A275BFA4}"/>
              </a:ext>
            </a:extLst>
          </p:cNvPr>
          <p:cNvSpPr txBox="1"/>
          <p:nvPr/>
        </p:nvSpPr>
        <p:spPr>
          <a:xfrm>
            <a:off x="3742193" y="6308012"/>
            <a:ext cx="1712422" cy="369332"/>
          </a:xfrm>
          <a:prstGeom prst="rect">
            <a:avLst/>
          </a:prstGeom>
          <a:noFill/>
        </p:spPr>
        <p:txBody>
          <a:bodyPr wrap="square" rtlCol="0">
            <a:spAutoFit/>
          </a:bodyPr>
          <a:lstStyle/>
          <a:p>
            <a:r>
              <a:rPr lang="en-US" dirty="0" err="1">
                <a:solidFill>
                  <a:schemeClr val="bg1"/>
                </a:solidFill>
              </a:rPr>
              <a:t>Kass</a:t>
            </a:r>
            <a:r>
              <a:rPr lang="en-US" dirty="0">
                <a:solidFill>
                  <a:schemeClr val="bg1"/>
                </a:solidFill>
              </a:rPr>
              <a:t>, 2010</a:t>
            </a:r>
          </a:p>
        </p:txBody>
      </p:sp>
    </p:spTree>
    <p:extLst>
      <p:ext uri="{BB962C8B-B14F-4D97-AF65-F5344CB8AC3E}">
        <p14:creationId xmlns:p14="http://schemas.microsoft.com/office/powerpoint/2010/main" val="134937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92000"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4"/>
            <a:ext cx="12188952" cy="6854653"/>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0" y="1410082"/>
            <a:ext cx="6854653"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1" y="1420215"/>
            <a:ext cx="6854652"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8533" y="3587022"/>
            <a:ext cx="2500758"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6" y="970918"/>
            <a:ext cx="3900356" cy="41769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56793"/>
            <a:endParaRPr lang="en-US" sz="1687"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419" y="1399948"/>
            <a:ext cx="6854656"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793"/>
            <a:endParaRPr lang="en-US" sz="1687">
              <a:solidFill>
                <a:prstClr val="white"/>
              </a:solidFill>
              <a:latin typeface="Calibri" panose="020F0502020204030204"/>
            </a:endParaRPr>
          </a:p>
        </p:txBody>
      </p:sp>
      <p:sp>
        <p:nvSpPr>
          <p:cNvPr id="2" name="Title 1">
            <a:extLst>
              <a:ext uri="{FF2B5EF4-FFF2-40B4-BE49-F238E27FC236}">
                <a16:creationId xmlns:a16="http://schemas.microsoft.com/office/drawing/2014/main" id="{A9F3E62D-65B3-4078-9D43-DBB1185B357A}"/>
              </a:ext>
            </a:extLst>
          </p:cNvPr>
          <p:cNvSpPr>
            <a:spLocks noGrp="1"/>
          </p:cNvSpPr>
          <p:nvPr>
            <p:ph type="title"/>
          </p:nvPr>
        </p:nvSpPr>
        <p:spPr>
          <a:xfrm>
            <a:off x="466721" y="588241"/>
            <a:ext cx="3201366" cy="3385844"/>
          </a:xfrm>
        </p:spPr>
        <p:txBody>
          <a:bodyPr anchor="b">
            <a:normAutofit/>
          </a:bodyPr>
          <a:lstStyle/>
          <a:p>
            <a:pPr algn="r"/>
            <a:r>
              <a:rPr lang="en-US" sz="3935" dirty="0">
                <a:solidFill>
                  <a:srgbClr val="FFFFFF"/>
                </a:solidFill>
              </a:rPr>
              <a:t>Essential Elements </a:t>
            </a:r>
            <a:br>
              <a:rPr lang="en-US" sz="3935" dirty="0">
                <a:solidFill>
                  <a:srgbClr val="FFFFFF"/>
                </a:solidFill>
              </a:rPr>
            </a:br>
            <a:endParaRPr lang="en-US" sz="3935" dirty="0">
              <a:solidFill>
                <a:srgbClr val="FFFFFF"/>
              </a:solidFill>
              <a:cs typeface="Calibri Light"/>
            </a:endParaRPr>
          </a:p>
        </p:txBody>
      </p:sp>
      <p:sp>
        <p:nvSpPr>
          <p:cNvPr id="3" name="Content Placeholder 2">
            <a:extLst>
              <a:ext uri="{FF2B5EF4-FFF2-40B4-BE49-F238E27FC236}">
                <a16:creationId xmlns:a16="http://schemas.microsoft.com/office/drawing/2014/main" id="{DC9C83A5-7B11-4BEB-8D2F-0C8211F7867E}"/>
              </a:ext>
            </a:extLst>
          </p:cNvPr>
          <p:cNvSpPr>
            <a:spLocks noGrp="1"/>
          </p:cNvSpPr>
          <p:nvPr>
            <p:ph idx="1"/>
          </p:nvPr>
        </p:nvSpPr>
        <p:spPr>
          <a:xfrm>
            <a:off x="4134807" y="220133"/>
            <a:ext cx="7674209" cy="6646328"/>
          </a:xfrm>
        </p:spPr>
        <p:txBody>
          <a:bodyPr vert="horz" lIns="85683" tIns="42842" rIns="85683" bIns="42842" rtlCol="0" anchor="ctr">
            <a:normAutofit lnSpcReduction="10000"/>
          </a:bodyPr>
          <a:lstStyle/>
          <a:p>
            <a:pPr marL="0" indent="0">
              <a:buNone/>
            </a:pPr>
            <a:r>
              <a:rPr lang="en-US" sz="2600" dirty="0"/>
              <a:t>Respondents:</a:t>
            </a:r>
          </a:p>
          <a:p>
            <a:r>
              <a:rPr lang="en-US" sz="2900" dirty="0"/>
              <a:t>Take responsibility for causing harm</a:t>
            </a:r>
          </a:p>
          <a:p>
            <a:r>
              <a:rPr lang="en-US" sz="2900" dirty="0"/>
              <a:t>Participate in good faith, with an aim to address the harm caused</a:t>
            </a:r>
          </a:p>
          <a:p>
            <a:r>
              <a:rPr lang="en-US" sz="2900" dirty="0"/>
              <a:t>Work actively to repair that harm</a:t>
            </a:r>
          </a:p>
          <a:p>
            <a:r>
              <a:rPr lang="en-US" sz="2900" dirty="0"/>
              <a:t>Consider short, medium, and long-term commitments that might be required</a:t>
            </a:r>
          </a:p>
          <a:p>
            <a:pPr marL="0" indent="0">
              <a:buNone/>
            </a:pPr>
            <a:r>
              <a:rPr lang="en-US" sz="2900" dirty="0"/>
              <a:t>Institutional</a:t>
            </a:r>
          </a:p>
          <a:p>
            <a:r>
              <a:rPr lang="en-US" sz="2900" dirty="0"/>
              <a:t>Model accountability by acknowledging imperfection of the process</a:t>
            </a:r>
          </a:p>
          <a:p>
            <a:r>
              <a:rPr lang="en-US" sz="2900" dirty="0"/>
              <a:t>Address issues and challenges as they arise</a:t>
            </a:r>
          </a:p>
          <a:p>
            <a:r>
              <a:rPr lang="en-US" sz="2900" dirty="0"/>
              <a:t>Create opportunities for feedback within a process</a:t>
            </a:r>
          </a:p>
          <a:p>
            <a:r>
              <a:rPr lang="en-US" sz="2900" dirty="0"/>
              <a:t>Be alert to unintended consequences, and act to correct them to reduce harm</a:t>
            </a:r>
          </a:p>
          <a:p>
            <a:pPr marL="228478" indent="-228478"/>
            <a:endParaRPr lang="en-US" sz="2400" dirty="0">
              <a:cs typeface="Calibri"/>
            </a:endParaRPr>
          </a:p>
        </p:txBody>
      </p:sp>
      <p:sp>
        <p:nvSpPr>
          <p:cNvPr id="4" name="TextBox 3">
            <a:extLst>
              <a:ext uri="{FF2B5EF4-FFF2-40B4-BE49-F238E27FC236}">
                <a16:creationId xmlns:a16="http://schemas.microsoft.com/office/drawing/2014/main" id="{FFED6A37-5F79-4772-ACBF-4E4A0FF75EB7}"/>
              </a:ext>
            </a:extLst>
          </p:cNvPr>
          <p:cNvSpPr txBox="1"/>
          <p:nvPr/>
        </p:nvSpPr>
        <p:spPr>
          <a:xfrm>
            <a:off x="382983" y="4348848"/>
            <a:ext cx="3517708" cy="2462213"/>
          </a:xfrm>
          <a:prstGeom prst="rect">
            <a:avLst/>
          </a:prstGeom>
          <a:noFill/>
        </p:spPr>
        <p:txBody>
          <a:bodyPr wrap="square" rtlCol="0">
            <a:spAutoFit/>
          </a:bodyPr>
          <a:lstStyle/>
          <a:p>
            <a:r>
              <a:rPr lang="en-US" sz="1400" dirty="0" err="1">
                <a:solidFill>
                  <a:schemeClr val="bg1"/>
                </a:solidFill>
              </a:rPr>
              <a:t>Eerkes</a:t>
            </a:r>
            <a:r>
              <a:rPr lang="en-US" sz="1400" dirty="0">
                <a:solidFill>
                  <a:schemeClr val="bg1"/>
                </a:solidFill>
              </a:rPr>
              <a:t>, D., </a:t>
            </a:r>
            <a:r>
              <a:rPr lang="en-US" sz="1400" dirty="0" err="1">
                <a:solidFill>
                  <a:schemeClr val="bg1"/>
                </a:solidFill>
              </a:rPr>
              <a:t>Ketwaroo</a:t>
            </a:r>
            <a:r>
              <a:rPr lang="en-US" sz="1400" dirty="0">
                <a:solidFill>
                  <a:schemeClr val="bg1"/>
                </a:solidFill>
              </a:rPr>
              <a:t>-Green, J., Pearson, S., Reid, B., Hackett, C.,</a:t>
            </a:r>
          </a:p>
          <a:p>
            <a:r>
              <a:rPr lang="en-US" sz="1400" dirty="0" err="1">
                <a:solidFill>
                  <a:schemeClr val="bg1"/>
                </a:solidFill>
              </a:rPr>
              <a:t>Juurlink</a:t>
            </a:r>
            <a:r>
              <a:rPr lang="en-US" sz="1400" dirty="0">
                <a:solidFill>
                  <a:schemeClr val="bg1"/>
                </a:solidFill>
              </a:rPr>
              <a:t>, I., Martin, L., Scanlon, S., &amp; </a:t>
            </a:r>
            <a:r>
              <a:rPr lang="en-US" sz="1400" dirty="0" err="1">
                <a:solidFill>
                  <a:schemeClr val="bg1"/>
                </a:solidFill>
              </a:rPr>
              <a:t>Bokma</a:t>
            </a:r>
            <a:r>
              <a:rPr lang="en-US" sz="1400" dirty="0">
                <a:solidFill>
                  <a:schemeClr val="bg1"/>
                </a:solidFill>
              </a:rPr>
              <a:t>, S. (2021). Essential</a:t>
            </a:r>
          </a:p>
          <a:p>
            <a:r>
              <a:rPr lang="en-US" sz="1400" dirty="0">
                <a:solidFill>
                  <a:schemeClr val="bg1"/>
                </a:solidFill>
              </a:rPr>
              <a:t>Elements for Non-Punitive Accountability: a Workbook for Understanding</a:t>
            </a:r>
          </a:p>
          <a:p>
            <a:r>
              <a:rPr lang="en-US" sz="1400" dirty="0">
                <a:solidFill>
                  <a:schemeClr val="bg1"/>
                </a:solidFill>
              </a:rPr>
              <a:t>Alternative Responses to Campus Gender-Based Violence. Courage to Act:</a:t>
            </a:r>
          </a:p>
          <a:p>
            <a:r>
              <a:rPr lang="en-US" sz="1400" dirty="0">
                <a:solidFill>
                  <a:schemeClr val="bg1"/>
                </a:solidFill>
              </a:rPr>
              <a:t>Addressing and Preventing Gender-Based Violence at Post-Secondary</a:t>
            </a:r>
          </a:p>
          <a:p>
            <a:r>
              <a:rPr lang="en-US" sz="1400" dirty="0">
                <a:solidFill>
                  <a:schemeClr val="bg1"/>
                </a:solidFill>
              </a:rPr>
              <a:t>Institutions in Canada.</a:t>
            </a:r>
            <a:endParaRPr lang="en-US" sz="1400" i="1" dirty="0">
              <a:solidFill>
                <a:schemeClr val="bg1"/>
              </a:solidFill>
            </a:endParaRPr>
          </a:p>
        </p:txBody>
      </p:sp>
    </p:spTree>
    <p:extLst>
      <p:ext uri="{BB962C8B-B14F-4D97-AF65-F5344CB8AC3E}">
        <p14:creationId xmlns:p14="http://schemas.microsoft.com/office/powerpoint/2010/main" val="284201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21DC-0945-44A1-8276-5CB5DE4A07E0}"/>
              </a:ext>
            </a:extLst>
          </p:cNvPr>
          <p:cNvSpPr>
            <a:spLocks noGrp="1"/>
          </p:cNvSpPr>
          <p:nvPr>
            <p:ph type="title"/>
          </p:nvPr>
        </p:nvSpPr>
        <p:spPr/>
        <p:txBody>
          <a:bodyPr/>
          <a:lstStyle/>
          <a:p>
            <a:r>
              <a:rPr lang="en-US" dirty="0"/>
              <a:t>Questions for Complainant: </a:t>
            </a:r>
            <a:r>
              <a:rPr lang="en-US" dirty="0" err="1"/>
              <a:t>Harms</a:t>
            </a:r>
            <a:r>
              <a:rPr lang="en-US" dirty="0" err="1">
                <a:sym typeface="Wingdings" panose="05000000000000000000" pitchFamily="2" charset="2"/>
              </a:rPr>
              <a:t>NeedsSolutions</a:t>
            </a:r>
            <a:endParaRPr lang="en-US" dirty="0"/>
          </a:p>
        </p:txBody>
      </p:sp>
      <p:graphicFrame>
        <p:nvGraphicFramePr>
          <p:cNvPr id="8" name="Content Placeholder 7" descr="Chart explaining questions for complainant. ">
            <a:extLst>
              <a:ext uri="{FF2B5EF4-FFF2-40B4-BE49-F238E27FC236}">
                <a16:creationId xmlns:a16="http://schemas.microsoft.com/office/drawing/2014/main" id="{919072E0-AD0D-42EC-A64F-2351CF6091F3}"/>
              </a:ext>
            </a:extLst>
          </p:cNvPr>
          <p:cNvGraphicFramePr>
            <a:graphicFrameLocks noGrp="1"/>
          </p:cNvGraphicFramePr>
          <p:nvPr>
            <p:ph idx="1"/>
            <p:extLst>
              <p:ext uri="{D42A27DB-BD31-4B8C-83A1-F6EECF244321}">
                <p14:modId xmlns:p14="http://schemas.microsoft.com/office/powerpoint/2010/main" val="596899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1263417"/>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843D30A-FE5A-4A75-9AAA-C9B333E48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B52BE-6787-403E-A094-B18CEB016691}">
  <ds:schemaRefs>
    <ds:schemaRef ds:uri="http://schemas.microsoft.com/sharepoint/v3/contenttype/forms"/>
  </ds:schemaRefs>
</ds:datastoreItem>
</file>

<file path=customXml/itemProps3.xml><?xml version="1.0" encoding="utf-8"?>
<ds:datastoreItem xmlns:ds="http://schemas.openxmlformats.org/officeDocument/2006/customXml" ds:itemID="{D0FE9C68-0C22-4EEC-B457-063807029368}">
  <ds:schemaRefs>
    <ds:schemaRef ds:uri="71af3243-3dd4-4a8d-8c0d-dd76da1f02a5"/>
    <ds:schemaRef ds:uri="http://schemas.openxmlformats.org/package/2006/metadata/core-properties"/>
    <ds:schemaRef ds:uri="http://schemas.microsoft.com/office/2006/documentManagement/types"/>
    <ds:schemaRef ds:uri="http://purl.org/dc/dcmitype/"/>
    <ds:schemaRef ds:uri="http://purl.org/dc/terms/"/>
    <ds:schemaRef ds:uri="http://www.w3.org/XML/1998/namespace"/>
    <ds:schemaRef ds:uri="16c05727-aa75-4e4a-9b5f-8a80a1165891"/>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1666</Words>
  <Application>Microsoft Office PowerPoint</Application>
  <PresentationFormat>Widescreen</PresentationFormat>
  <Paragraphs>190</Paragraphs>
  <Slides>25</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Arial</vt:lpstr>
      <vt:lpstr>Calibri</vt:lpstr>
      <vt:lpstr>Calibri Light</vt:lpstr>
      <vt:lpstr>Constantia</vt:lpstr>
      <vt:lpstr>Corbel</vt:lpstr>
      <vt:lpstr>Gill Sans</vt:lpstr>
      <vt:lpstr>Helvetica Light</vt:lpstr>
      <vt:lpstr>Helvetica Neue Medium</vt:lpstr>
      <vt:lpstr>Raleway</vt:lpstr>
      <vt:lpstr>Wingdings</vt:lpstr>
      <vt:lpstr>Office Theme</vt:lpstr>
      <vt:lpstr>1_Office Theme</vt:lpstr>
      <vt:lpstr>Informal facilitator and investigators</vt:lpstr>
      <vt:lpstr>Discussion</vt:lpstr>
      <vt:lpstr>Steps of shuttle agreement</vt:lpstr>
      <vt:lpstr>Discussion</vt:lpstr>
      <vt:lpstr>Restorative Justice</vt:lpstr>
      <vt:lpstr>Mediation vs Restorative Justice</vt:lpstr>
      <vt:lpstr>Justice Needs</vt:lpstr>
      <vt:lpstr>Essential Elements  </vt:lpstr>
      <vt:lpstr>Questions for Complainant: HarmsNeedsSolutions</vt:lpstr>
      <vt:lpstr>Questions for Respondent </vt:lpstr>
      <vt:lpstr>Discussion</vt:lpstr>
      <vt:lpstr>Scenario 1 </vt:lpstr>
      <vt:lpstr>Scenario 2 </vt:lpstr>
      <vt:lpstr>Investigators</vt:lpstr>
      <vt:lpstr>Agenda </vt:lpstr>
      <vt:lpstr>Review of Investigation Requirements</vt:lpstr>
      <vt:lpstr>Checkpoints for Additional policy Violations/ Title IX Mandatory Dismissal </vt:lpstr>
      <vt:lpstr>Other Reports of Misconduct </vt:lpstr>
      <vt:lpstr>Incapacitation: Get Detailed Information </vt:lpstr>
      <vt:lpstr>Incapacitation: Get Detailed Information </vt:lpstr>
      <vt:lpstr>Incapacitation: Get Detailed Information </vt:lpstr>
      <vt:lpstr>Incapacitation: Get Detailed Information </vt:lpstr>
      <vt:lpstr>Incapacitation: Get Detailed Information </vt:lpstr>
      <vt:lpstr>Incapacitation: Get Detailed Information </vt:lpstr>
      <vt:lpstr>Writing a Report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2023-12-13T16:16:13Z</dcterms:created>
  <dcterms:modified xsi:type="dcterms:W3CDTF">2024-09-23T16:23:41Z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